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1"/>
  </p:sldMasterIdLst>
  <p:notesMasterIdLst>
    <p:notesMasterId r:id="rId26"/>
  </p:notesMasterIdLst>
  <p:handoutMasterIdLst>
    <p:handoutMasterId r:id="rId27"/>
  </p:handoutMasterIdLst>
  <p:sldIdLst>
    <p:sldId id="331" r:id="rId2"/>
    <p:sldId id="332" r:id="rId3"/>
    <p:sldId id="290" r:id="rId4"/>
    <p:sldId id="291" r:id="rId5"/>
    <p:sldId id="292" r:id="rId6"/>
    <p:sldId id="294" r:id="rId7"/>
    <p:sldId id="298" r:id="rId8"/>
    <p:sldId id="299" r:id="rId9"/>
    <p:sldId id="301" r:id="rId10"/>
    <p:sldId id="323" r:id="rId11"/>
    <p:sldId id="325" r:id="rId12"/>
    <p:sldId id="302" r:id="rId13"/>
    <p:sldId id="303" r:id="rId14"/>
    <p:sldId id="313" r:id="rId15"/>
    <p:sldId id="304" r:id="rId16"/>
    <p:sldId id="307" r:id="rId17"/>
    <p:sldId id="314" r:id="rId18"/>
    <p:sldId id="319" r:id="rId19"/>
    <p:sldId id="321" r:id="rId20"/>
    <p:sldId id="322" r:id="rId21"/>
    <p:sldId id="329" r:id="rId22"/>
    <p:sldId id="317" r:id="rId23"/>
    <p:sldId id="333" r:id="rId24"/>
    <p:sldId id="334" r:id="rId25"/>
  </p:sldIdLst>
  <p:sldSz cx="9144000" cy="6858000" type="screen4x3"/>
  <p:notesSz cx="9144000" cy="6858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D802"/>
    <a:srgbClr val="66EC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00" autoAdjust="0"/>
  </p:normalViewPr>
  <p:slideViewPr>
    <p:cSldViewPr>
      <p:cViewPr varScale="1">
        <p:scale>
          <a:sx n="66" d="100"/>
          <a:sy n="66" d="100"/>
        </p:scale>
        <p:origin x="150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4091"/>
          </a:xfrm>
          <a:prstGeom prst="rect">
            <a:avLst/>
          </a:prstGeom>
        </p:spPr>
        <p:txBody>
          <a:bodyPr vert="horz" lIns="91440" tIns="45720" rIns="91440" bIns="45720" rtlCol="0"/>
          <a:lstStyle>
            <a:lvl1pPr algn="r">
              <a:defRPr sz="1200"/>
            </a:lvl1pPr>
          </a:lstStyle>
          <a:p>
            <a:fld id="{827928D5-795A-4B16-956B-4D31CA36BE60}" type="datetimeFigureOut">
              <a:rPr lang="en-US" smtClean="0"/>
              <a:t>3/11/2018</a:t>
            </a:fld>
            <a:endParaRPr lang="en-US"/>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E5104FD4-EBA1-4210-98B5-E6EADBFD89F7}" type="slidenum">
              <a:rPr lang="en-US" smtClean="0"/>
              <a:t>‹#›</a:t>
            </a:fld>
            <a:endParaRPr lang="en-US"/>
          </a:p>
        </p:txBody>
      </p:sp>
    </p:spTree>
    <p:extLst>
      <p:ext uri="{BB962C8B-B14F-4D97-AF65-F5344CB8AC3E}">
        <p14:creationId xmlns:p14="http://schemas.microsoft.com/office/powerpoint/2010/main" val="59993540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7AB488F7-1FAC-40D2-BB7E-BA3CE28D8950}" type="datetimeFigureOut">
              <a:rPr lang="en-US" smtClean="0"/>
              <a:pPr/>
              <a:t>3/11/2018</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CA2D21D1-52E2-420B-B491-CFF6D7BB79FB}" type="slidenum">
              <a:rPr lang="en-US" smtClean="0"/>
              <a:pPr/>
              <a:t>‹#›</a:t>
            </a:fld>
            <a:endParaRPr lang="en-US"/>
          </a:p>
        </p:txBody>
      </p:sp>
    </p:spTree>
    <p:extLst>
      <p:ext uri="{BB962C8B-B14F-4D97-AF65-F5344CB8AC3E}">
        <p14:creationId xmlns:p14="http://schemas.microsoft.com/office/powerpoint/2010/main" val="2239478695"/>
      </p:ext>
    </p:extLst>
  </p:cSld>
  <p:clrMap bg1="lt1" tx1="dk1" bg2="lt2" tx2="dk2" accent1="accent1" accent2="accent2" accent3="accent3" accent4="accent4" accent5="accent5" accent6="accent6" hlink="hlink" folHlink="folHlink"/>
  <p:hf hdr="0" ftr="0" dt="0"/>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8387E15-6264-4845-BD59-57F79444C838}" type="slidenum">
              <a:rPr lang="en-GB" smtClean="0">
                <a:solidFill>
                  <a:prstClr val="black"/>
                </a:solidFill>
              </a:rPr>
              <a:pPr/>
              <a:t>1</a:t>
            </a:fld>
            <a:endParaRPr lang="en-GB">
              <a:solidFill>
                <a:prstClr val="black"/>
              </a:solidFill>
            </a:endParaRPr>
          </a:p>
        </p:txBody>
      </p:sp>
    </p:spTree>
    <p:extLst>
      <p:ext uri="{BB962C8B-B14F-4D97-AF65-F5344CB8AC3E}">
        <p14:creationId xmlns:p14="http://schemas.microsoft.com/office/powerpoint/2010/main" val="1904779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8387E15-6264-4845-BD59-57F79444C838}"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2500845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illustration</a:t>
            </a:r>
            <a:r>
              <a:rPr lang="en-US" baseline="0" dirty="0" smtClean="0"/>
              <a:t> to provide an example of heat transfer.</a:t>
            </a:r>
            <a:r>
              <a:rPr lang="en-US" dirty="0" smtClean="0"/>
              <a:t> The teacher should ask the class or call on students to answer the question. </a:t>
            </a:r>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3</a:t>
            </a:fld>
            <a:endParaRPr lang="en-US"/>
          </a:p>
        </p:txBody>
      </p:sp>
    </p:spTree>
    <p:extLst>
      <p:ext uri="{BB962C8B-B14F-4D97-AF65-F5344CB8AC3E}">
        <p14:creationId xmlns:p14="http://schemas.microsoft.com/office/powerpoint/2010/main" val="153420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t>Instructional Approach(s): The teacher should present the information on the slide.</a:t>
            </a:r>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4</a:t>
            </a:fld>
            <a:endParaRPr lang="en-US"/>
          </a:p>
        </p:txBody>
      </p:sp>
    </p:spTree>
    <p:extLst>
      <p:ext uri="{BB962C8B-B14F-4D97-AF65-F5344CB8AC3E}">
        <p14:creationId xmlns:p14="http://schemas.microsoft.com/office/powerpoint/2010/main" val="3187452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information</a:t>
            </a:r>
            <a:r>
              <a:rPr lang="en-US" baseline="0" dirty="0" smtClean="0"/>
              <a:t> on the slide while the students record the important information on their notes</a:t>
            </a:r>
            <a:endParaRPr 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5</a:t>
            </a:fld>
            <a:endParaRPr lang="en-US"/>
          </a:p>
        </p:txBody>
      </p:sp>
    </p:spTree>
    <p:extLst>
      <p:ext uri="{BB962C8B-B14F-4D97-AF65-F5344CB8AC3E}">
        <p14:creationId xmlns:p14="http://schemas.microsoft.com/office/powerpoint/2010/main" val="18921120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information</a:t>
            </a:r>
            <a:r>
              <a:rPr lang="en-US" baseline="0" dirty="0" smtClean="0"/>
              <a:t> on the slide while the students record the important information on their notes</a:t>
            </a:r>
            <a:endParaRPr 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6</a:t>
            </a:fld>
            <a:endParaRPr lang="en-US"/>
          </a:p>
        </p:txBody>
      </p:sp>
    </p:spTree>
    <p:extLst>
      <p:ext uri="{BB962C8B-B14F-4D97-AF65-F5344CB8AC3E}">
        <p14:creationId xmlns:p14="http://schemas.microsoft.com/office/powerpoint/2010/main" val="2108615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illustration</a:t>
            </a:r>
            <a:r>
              <a:rPr lang="en-US" baseline="0" dirty="0" smtClean="0"/>
              <a:t> to provide an example of conduction.</a:t>
            </a:r>
            <a:r>
              <a:rPr lang="en-US" dirty="0" smtClean="0"/>
              <a:t> The teacher should ask the class or call on students to answer the question. Click the mouse to reveal the answer.</a:t>
            </a:r>
            <a:endParaRPr lang="en-US" altLang="en-US" b="1" dirty="0" smtClean="0"/>
          </a:p>
          <a:p>
            <a:endParaRPr lang="en-US" b="1"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7</a:t>
            </a:fld>
            <a:endParaRPr lang="en-US"/>
          </a:p>
        </p:txBody>
      </p:sp>
    </p:spTree>
    <p:extLst>
      <p:ext uri="{BB962C8B-B14F-4D97-AF65-F5344CB8AC3E}">
        <p14:creationId xmlns:p14="http://schemas.microsoft.com/office/powerpoint/2010/main" val="10279312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illustration</a:t>
            </a:r>
            <a:r>
              <a:rPr lang="en-US" baseline="0" dirty="0" smtClean="0"/>
              <a:t> to provide an example of conduction.</a:t>
            </a:r>
            <a:r>
              <a:rPr lang="en-US" dirty="0" smtClean="0"/>
              <a:t> The teacher should ask the class or call on students to answer the question. Do</a:t>
            </a:r>
            <a:r>
              <a:rPr lang="en-US" baseline="0" dirty="0" smtClean="0"/>
              <a:t> not spend more than 3-5 minutes total time allowing for discussion. When ready, move the next slides to discuss the answer.</a:t>
            </a: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8</a:t>
            </a:fld>
            <a:endParaRPr lang="en-US"/>
          </a:p>
        </p:txBody>
      </p:sp>
    </p:spTree>
    <p:extLst>
      <p:ext uri="{BB962C8B-B14F-4D97-AF65-F5344CB8AC3E}">
        <p14:creationId xmlns:p14="http://schemas.microsoft.com/office/powerpoint/2010/main" val="972008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illustration</a:t>
            </a:r>
            <a:r>
              <a:rPr lang="en-US" baseline="0" dirty="0" smtClean="0"/>
              <a:t> to provide an example of conduction.</a:t>
            </a:r>
            <a:r>
              <a:rPr lang="en-US" dirty="0" smtClean="0"/>
              <a:t> The teacher should ask the class or call on students to answer the question. Click the mouse to reveal the answer.</a:t>
            </a: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9</a:t>
            </a:fld>
            <a:endParaRPr lang="en-US"/>
          </a:p>
        </p:txBody>
      </p:sp>
    </p:spTree>
    <p:extLst>
      <p:ext uri="{BB962C8B-B14F-4D97-AF65-F5344CB8AC3E}">
        <p14:creationId xmlns:p14="http://schemas.microsoft.com/office/powerpoint/2010/main" val="38339956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information</a:t>
            </a:r>
            <a:r>
              <a:rPr lang="en-US" baseline="0" dirty="0" smtClean="0"/>
              <a:t> on the slide while the students record the important information on their notes</a:t>
            </a:r>
            <a:endParaRPr 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10</a:t>
            </a:fld>
            <a:endParaRPr lang="en-US"/>
          </a:p>
        </p:txBody>
      </p:sp>
    </p:spTree>
    <p:extLst>
      <p:ext uri="{BB962C8B-B14F-4D97-AF65-F5344CB8AC3E}">
        <p14:creationId xmlns:p14="http://schemas.microsoft.com/office/powerpoint/2010/main" val="41877201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altLang="en-US" dirty="0" smtClean="0"/>
              <a:t>Instructional Approach(s): The teacher should present the information on the slide.</a:t>
            </a:r>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11</a:t>
            </a:fld>
            <a:endParaRPr lang="en-US"/>
          </a:p>
        </p:txBody>
      </p:sp>
    </p:spTree>
    <p:extLst>
      <p:ext uri="{BB962C8B-B14F-4D97-AF65-F5344CB8AC3E}">
        <p14:creationId xmlns:p14="http://schemas.microsoft.com/office/powerpoint/2010/main" val="3298862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information</a:t>
            </a:r>
            <a:r>
              <a:rPr lang="en-US" baseline="0" dirty="0" smtClean="0"/>
              <a:t> on the slide while the students record the important information on their notes</a:t>
            </a:r>
            <a:endParaRPr 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12</a:t>
            </a:fld>
            <a:endParaRPr lang="en-US"/>
          </a:p>
        </p:txBody>
      </p:sp>
    </p:spTree>
    <p:extLst>
      <p:ext uri="{BB962C8B-B14F-4D97-AF65-F5344CB8AC3E}">
        <p14:creationId xmlns:p14="http://schemas.microsoft.com/office/powerpoint/2010/main" val="23077861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Instructional Approach(s): Remind students that in the water cycle, warm</a:t>
            </a:r>
            <a:r>
              <a:rPr lang="en-US" baseline="0" dirty="0" smtClean="0"/>
              <a:t> air rises, cools and condenses. Students learned about convection currents and the water cycle in the 6</a:t>
            </a:r>
            <a:r>
              <a:rPr lang="en-US" baseline="30000" dirty="0" smtClean="0"/>
              <a:t>th</a:t>
            </a:r>
            <a:r>
              <a:rPr lang="en-US" baseline="0" dirty="0" smtClean="0"/>
              <a:t> grade.</a:t>
            </a:r>
            <a:endParaRPr lang="en-US" dirty="0"/>
          </a:p>
        </p:txBody>
      </p:sp>
      <p:sp>
        <p:nvSpPr>
          <p:cNvPr id="4" name="Slide Number Placeholder 3"/>
          <p:cNvSpPr>
            <a:spLocks noGrp="1"/>
          </p:cNvSpPr>
          <p:nvPr>
            <p:ph type="sldNum" sz="quarter" idx="10"/>
          </p:nvPr>
        </p:nvSpPr>
        <p:spPr/>
        <p:txBody>
          <a:bodyPr/>
          <a:lstStyle/>
          <a:p>
            <a:fld id="{92FCE175-8097-4684-9C9C-891CEF68935F}"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96707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Instructional Approach(s): This could be used as a formative assessment tool.</a:t>
            </a:r>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14</a:t>
            </a:fld>
            <a:endParaRPr lang="en-US"/>
          </a:p>
        </p:txBody>
      </p:sp>
    </p:spTree>
    <p:extLst>
      <p:ext uri="{BB962C8B-B14F-4D97-AF65-F5344CB8AC3E}">
        <p14:creationId xmlns:p14="http://schemas.microsoft.com/office/powerpoint/2010/main" val="1397856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information</a:t>
            </a:r>
            <a:r>
              <a:rPr lang="en-US" baseline="0" dirty="0" smtClean="0"/>
              <a:t> on the slide while the students record the important information on their notes</a:t>
            </a:r>
            <a:endParaRPr 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15</a:t>
            </a:fld>
            <a:endParaRPr lang="en-US"/>
          </a:p>
        </p:txBody>
      </p:sp>
    </p:spTree>
    <p:extLst>
      <p:ext uri="{BB962C8B-B14F-4D97-AF65-F5344CB8AC3E}">
        <p14:creationId xmlns:p14="http://schemas.microsoft.com/office/powerpoint/2010/main" val="3374370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altLang="en-US" dirty="0" smtClean="0"/>
              <a:t>Instructional Approach(s): The teacher should use the images on the slide to illustrate examples of radiation. </a:t>
            </a:r>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16</a:t>
            </a:fld>
            <a:endParaRPr lang="en-US"/>
          </a:p>
        </p:txBody>
      </p:sp>
    </p:spTree>
    <p:extLst>
      <p:ext uri="{BB962C8B-B14F-4D97-AF65-F5344CB8AC3E}">
        <p14:creationId xmlns:p14="http://schemas.microsoft.com/office/powerpoint/2010/main" val="3574399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use</a:t>
            </a:r>
            <a:r>
              <a:rPr lang="en-US" baseline="0" dirty="0" smtClean="0"/>
              <a:t> the image to illustrate the types of heat transfer</a:t>
            </a:r>
            <a:r>
              <a:rPr lang="en-US" dirty="0" smtClean="0"/>
              <a:t> </a:t>
            </a:r>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17</a:t>
            </a:fld>
            <a:endParaRPr lang="en-US"/>
          </a:p>
        </p:txBody>
      </p:sp>
    </p:spTree>
    <p:extLst>
      <p:ext uri="{BB962C8B-B14F-4D97-AF65-F5344CB8AC3E}">
        <p14:creationId xmlns:p14="http://schemas.microsoft.com/office/powerpoint/2010/main" val="15084869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altLang="en-US" dirty="0" smtClean="0"/>
              <a:t>Instructional Approach(s): The teacher should use the images on the slide to illustrate examples of conduction,</a:t>
            </a:r>
            <a:r>
              <a:rPr lang="en-US" altLang="en-US" baseline="0" dirty="0" smtClean="0"/>
              <a:t> convection, and radiation</a:t>
            </a:r>
            <a:r>
              <a:rPr lang="en-US" altLang="en-US" dirty="0" smtClean="0"/>
              <a:t>. </a:t>
            </a:r>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18</a:t>
            </a:fld>
            <a:endParaRPr lang="en-US"/>
          </a:p>
        </p:txBody>
      </p:sp>
    </p:spTree>
    <p:extLst>
      <p:ext uri="{BB962C8B-B14F-4D97-AF65-F5344CB8AC3E}">
        <p14:creationId xmlns:p14="http://schemas.microsoft.com/office/powerpoint/2010/main" val="35845271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illustration. The teacher should ask the class or call on students to answer the question. Click the mouse to reveal the answer.</a:t>
            </a: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19</a:t>
            </a:fld>
            <a:endParaRPr lang="en-US"/>
          </a:p>
        </p:txBody>
      </p:sp>
    </p:spTree>
    <p:extLst>
      <p:ext uri="{BB962C8B-B14F-4D97-AF65-F5344CB8AC3E}">
        <p14:creationId xmlns:p14="http://schemas.microsoft.com/office/powerpoint/2010/main" val="42874783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1218987" rtl="0" eaLnBrk="1" fontAlgn="auto" latinLnBrk="0" hangingPunct="1">
              <a:lnSpc>
                <a:spcPct val="100000"/>
              </a:lnSpc>
              <a:spcBef>
                <a:spcPts val="0"/>
              </a:spcBef>
              <a:spcAft>
                <a:spcPts val="0"/>
              </a:spcAft>
              <a:buClrTx/>
              <a:buSzTx/>
              <a:buFontTx/>
              <a:buNone/>
              <a:tabLst/>
              <a:defRPr/>
            </a:pPr>
            <a:r>
              <a:rPr lang="en-US" dirty="0" smtClean="0"/>
              <a:t>Instructional Approach(s): The teacher should present the illustration. The teacher should ask the class or call on students to answer the question. Click the mouse to reveal the answer.</a:t>
            </a:r>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20</a:t>
            </a:fld>
            <a:endParaRPr lang="en-US"/>
          </a:p>
        </p:txBody>
      </p:sp>
    </p:spTree>
    <p:extLst>
      <p:ext uri="{BB962C8B-B14F-4D97-AF65-F5344CB8AC3E}">
        <p14:creationId xmlns:p14="http://schemas.microsoft.com/office/powerpoint/2010/main" val="672722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Instructional Approach(s): Instructional Approach(s): Each student should complete the summarizer. The teacher should use the summarizer to determine the level of student mastery and if differentiation is needed.</a:t>
            </a:r>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13978562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Instructional Approach(s): The teacher should use the summarizer as a formative assessment to </a:t>
            </a:r>
            <a:r>
              <a:rPr lang="en-US" smtClean="0"/>
              <a:t>determine differentiation.  </a:t>
            </a:r>
            <a:endParaRPr lang="en-US" dirty="0"/>
          </a:p>
        </p:txBody>
      </p:sp>
      <p:sp>
        <p:nvSpPr>
          <p:cNvPr id="4" name="Slide Number Placeholder 3"/>
          <p:cNvSpPr>
            <a:spLocks noGrp="1"/>
          </p:cNvSpPr>
          <p:nvPr>
            <p:ph type="sldNum" sz="quarter" idx="10"/>
          </p:nvPr>
        </p:nvSpPr>
        <p:spPr/>
        <p:txBody>
          <a:bodyPr/>
          <a:lstStyle/>
          <a:p>
            <a:fld id="{CA2D21D1-52E2-420B-B491-CFF6D7BB79FB}" type="slidenum">
              <a:rPr lang="en-US" smtClean="0"/>
              <a:pPr/>
              <a:t>22</a:t>
            </a:fld>
            <a:endParaRPr lang="en-US"/>
          </a:p>
        </p:txBody>
      </p:sp>
    </p:spTree>
    <p:extLst>
      <p:ext uri="{BB962C8B-B14F-4D97-AF65-F5344CB8AC3E}">
        <p14:creationId xmlns:p14="http://schemas.microsoft.com/office/powerpoint/2010/main" val="2897630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2D21D1-52E2-420B-B491-CFF6D7BB79FB}" type="slidenum">
              <a:rPr lang="en-US" smtClean="0"/>
              <a:pPr/>
              <a:t>24</a:t>
            </a:fld>
            <a:endParaRPr lang="en-US"/>
          </a:p>
        </p:txBody>
      </p:sp>
    </p:spTree>
    <p:extLst>
      <p:ext uri="{BB962C8B-B14F-4D97-AF65-F5344CB8AC3E}">
        <p14:creationId xmlns:p14="http://schemas.microsoft.com/office/powerpoint/2010/main" val="2985638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s-ES">
              <a:solidFill>
                <a:srgbClr val="000000"/>
              </a:solidFill>
            </a:endParaRPr>
          </a:p>
        </p:txBody>
      </p:sp>
      <p:sp>
        <p:nvSpPr>
          <p:cNvPr id="5" name="Footer Placeholder 4"/>
          <p:cNvSpPr>
            <a:spLocks noGrp="1"/>
          </p:cNvSpPr>
          <p:nvPr>
            <p:ph type="ftr" sz="quarter" idx="11"/>
          </p:nvPr>
        </p:nvSpPr>
        <p:spPr/>
        <p:txBody>
          <a:bodyPr/>
          <a:lstStyle/>
          <a:p>
            <a:endParaRPr lang="es-ES">
              <a:solidFill>
                <a:srgbClr val="000000"/>
              </a:solidFill>
            </a:endParaRPr>
          </a:p>
        </p:txBody>
      </p:sp>
      <p:sp>
        <p:nvSpPr>
          <p:cNvPr id="6" name="Slide Number Placeholder 5"/>
          <p:cNvSpPr>
            <a:spLocks noGrp="1"/>
          </p:cNvSpPr>
          <p:nvPr>
            <p:ph type="sldNum" sz="quarter" idx="12"/>
          </p:nvPr>
        </p:nvSpPr>
        <p:spPr/>
        <p:txBody>
          <a:bodyPr/>
          <a:lstStyle/>
          <a:p>
            <a:fld id="{09B116EC-AEC9-461A-BEEF-532E60A0288B}"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96038290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s-ES">
              <a:solidFill>
                <a:srgbClr val="000000"/>
              </a:solidFill>
            </a:endParaRPr>
          </a:p>
        </p:txBody>
      </p:sp>
      <p:sp>
        <p:nvSpPr>
          <p:cNvPr id="5" name="Footer Placeholder 4"/>
          <p:cNvSpPr>
            <a:spLocks noGrp="1"/>
          </p:cNvSpPr>
          <p:nvPr>
            <p:ph type="ftr" sz="quarter" idx="11"/>
          </p:nvPr>
        </p:nvSpPr>
        <p:spPr/>
        <p:txBody>
          <a:bodyPr/>
          <a:lstStyle/>
          <a:p>
            <a:endParaRPr lang="es-ES">
              <a:solidFill>
                <a:srgbClr val="000000"/>
              </a:solidFill>
            </a:endParaRPr>
          </a:p>
        </p:txBody>
      </p:sp>
      <p:sp>
        <p:nvSpPr>
          <p:cNvPr id="6" name="Slide Number Placeholder 5"/>
          <p:cNvSpPr>
            <a:spLocks noGrp="1"/>
          </p:cNvSpPr>
          <p:nvPr>
            <p:ph type="sldNum" sz="quarter" idx="12"/>
          </p:nvPr>
        </p:nvSpPr>
        <p:spPr/>
        <p:txBody>
          <a:bodyPr/>
          <a:lstStyle/>
          <a:p>
            <a:fld id="{3474C6C8-EEC6-47C8-8D17-F852F06BC6BD}"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8229639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s-ES">
              <a:solidFill>
                <a:srgbClr val="000000"/>
              </a:solidFill>
            </a:endParaRPr>
          </a:p>
        </p:txBody>
      </p:sp>
      <p:sp>
        <p:nvSpPr>
          <p:cNvPr id="5" name="Footer Placeholder 4"/>
          <p:cNvSpPr>
            <a:spLocks noGrp="1"/>
          </p:cNvSpPr>
          <p:nvPr>
            <p:ph type="ftr" sz="quarter" idx="11"/>
          </p:nvPr>
        </p:nvSpPr>
        <p:spPr/>
        <p:txBody>
          <a:bodyPr/>
          <a:lstStyle/>
          <a:p>
            <a:endParaRPr lang="es-ES">
              <a:solidFill>
                <a:srgbClr val="000000"/>
              </a:solidFill>
            </a:endParaRPr>
          </a:p>
        </p:txBody>
      </p:sp>
      <p:sp>
        <p:nvSpPr>
          <p:cNvPr id="6" name="Slide Number Placeholder 5"/>
          <p:cNvSpPr>
            <a:spLocks noGrp="1"/>
          </p:cNvSpPr>
          <p:nvPr>
            <p:ph type="sldNum" sz="quarter" idx="12"/>
          </p:nvPr>
        </p:nvSpPr>
        <p:spPr/>
        <p:txBody>
          <a:bodyPr/>
          <a:lstStyle/>
          <a:p>
            <a:fld id="{09E0C0C7-25F0-4CA1-B9C6-9F9C4264DC31}"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88668236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s-ES">
              <a:solidFill>
                <a:srgbClr val="000000"/>
              </a:solidFill>
            </a:endParaRPr>
          </a:p>
        </p:txBody>
      </p:sp>
      <p:sp>
        <p:nvSpPr>
          <p:cNvPr id="6" name="Footer Placeholder 5"/>
          <p:cNvSpPr>
            <a:spLocks noGrp="1"/>
          </p:cNvSpPr>
          <p:nvPr>
            <p:ph type="ftr" sz="quarter" idx="11"/>
          </p:nvPr>
        </p:nvSpPr>
        <p:spPr/>
        <p:txBody>
          <a:bodyPr/>
          <a:lstStyle/>
          <a:p>
            <a:endParaRPr lang="es-ES">
              <a:solidFill>
                <a:srgbClr val="000000"/>
              </a:solidFill>
            </a:endParaRPr>
          </a:p>
        </p:txBody>
      </p:sp>
      <p:sp>
        <p:nvSpPr>
          <p:cNvPr id="7" name="Slide Number Placeholder 6"/>
          <p:cNvSpPr>
            <a:spLocks noGrp="1"/>
          </p:cNvSpPr>
          <p:nvPr>
            <p:ph type="sldNum" sz="quarter" idx="12"/>
          </p:nvPr>
        </p:nvSpPr>
        <p:spPr/>
        <p:txBody>
          <a:bodyPr/>
          <a:lstStyle/>
          <a:p>
            <a:fld id="{EC92887D-6A57-4BF5-A6FD-048986096AD4}"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71238745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s-ES">
              <a:solidFill>
                <a:srgbClr val="000000"/>
              </a:solidFill>
            </a:endParaRPr>
          </a:p>
        </p:txBody>
      </p:sp>
      <p:sp>
        <p:nvSpPr>
          <p:cNvPr id="8" name="Footer Placeholder 7"/>
          <p:cNvSpPr>
            <a:spLocks noGrp="1"/>
          </p:cNvSpPr>
          <p:nvPr>
            <p:ph type="ftr" sz="quarter" idx="11"/>
          </p:nvPr>
        </p:nvSpPr>
        <p:spPr/>
        <p:txBody>
          <a:bodyPr/>
          <a:lstStyle/>
          <a:p>
            <a:endParaRPr lang="es-ES">
              <a:solidFill>
                <a:srgbClr val="000000"/>
              </a:solidFill>
            </a:endParaRPr>
          </a:p>
        </p:txBody>
      </p:sp>
      <p:sp>
        <p:nvSpPr>
          <p:cNvPr id="9" name="Slide Number Placeholder 8"/>
          <p:cNvSpPr>
            <a:spLocks noGrp="1"/>
          </p:cNvSpPr>
          <p:nvPr>
            <p:ph type="sldNum" sz="quarter" idx="12"/>
          </p:nvPr>
        </p:nvSpPr>
        <p:spPr/>
        <p:txBody>
          <a:bodyPr/>
          <a:lstStyle/>
          <a:p>
            <a:fld id="{02E557F8-AF43-41D2-8499-9C4C1D260413}"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4063359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s-ES">
              <a:solidFill>
                <a:srgbClr val="000000"/>
              </a:solidFill>
            </a:endParaRPr>
          </a:p>
        </p:txBody>
      </p:sp>
      <p:sp>
        <p:nvSpPr>
          <p:cNvPr id="4" name="Footer Placeholder 3"/>
          <p:cNvSpPr>
            <a:spLocks noGrp="1"/>
          </p:cNvSpPr>
          <p:nvPr>
            <p:ph type="ftr" sz="quarter" idx="11"/>
          </p:nvPr>
        </p:nvSpPr>
        <p:spPr/>
        <p:txBody>
          <a:bodyPr/>
          <a:lstStyle/>
          <a:p>
            <a:endParaRPr lang="es-ES">
              <a:solidFill>
                <a:srgbClr val="000000"/>
              </a:solidFill>
            </a:endParaRPr>
          </a:p>
        </p:txBody>
      </p:sp>
      <p:sp>
        <p:nvSpPr>
          <p:cNvPr id="5" name="Slide Number Placeholder 4"/>
          <p:cNvSpPr>
            <a:spLocks noGrp="1"/>
          </p:cNvSpPr>
          <p:nvPr>
            <p:ph type="sldNum" sz="quarter" idx="12"/>
          </p:nvPr>
        </p:nvSpPr>
        <p:spPr/>
        <p:txBody>
          <a:bodyPr/>
          <a:lstStyle/>
          <a:p>
            <a:fld id="{2E273F06-2A1A-42B5-8BE0-5F5747A69A07}"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31608353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s-ES">
              <a:solidFill>
                <a:srgbClr val="000000"/>
              </a:solidFill>
            </a:endParaRPr>
          </a:p>
        </p:txBody>
      </p:sp>
      <p:sp>
        <p:nvSpPr>
          <p:cNvPr id="3" name="Footer Placeholder 2"/>
          <p:cNvSpPr>
            <a:spLocks noGrp="1"/>
          </p:cNvSpPr>
          <p:nvPr>
            <p:ph type="ftr" sz="quarter" idx="11"/>
          </p:nvPr>
        </p:nvSpPr>
        <p:spPr/>
        <p:txBody>
          <a:bodyPr/>
          <a:lstStyle/>
          <a:p>
            <a:endParaRPr lang="es-ES">
              <a:solidFill>
                <a:srgbClr val="000000"/>
              </a:solidFill>
            </a:endParaRPr>
          </a:p>
        </p:txBody>
      </p:sp>
      <p:sp>
        <p:nvSpPr>
          <p:cNvPr id="4" name="Slide Number Placeholder 3"/>
          <p:cNvSpPr>
            <a:spLocks noGrp="1"/>
          </p:cNvSpPr>
          <p:nvPr>
            <p:ph type="sldNum" sz="quarter" idx="12"/>
          </p:nvPr>
        </p:nvSpPr>
        <p:spPr/>
        <p:txBody>
          <a:bodyPr/>
          <a:lstStyle/>
          <a:p>
            <a:fld id="{5D6C9CAF-A20C-41B8-806D-543DE5147E89}"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51446215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s-ES">
              <a:solidFill>
                <a:srgbClr val="000000"/>
              </a:solidFill>
            </a:endParaRPr>
          </a:p>
        </p:txBody>
      </p:sp>
      <p:sp>
        <p:nvSpPr>
          <p:cNvPr id="6" name="Footer Placeholder 5"/>
          <p:cNvSpPr>
            <a:spLocks noGrp="1"/>
          </p:cNvSpPr>
          <p:nvPr>
            <p:ph type="ftr" sz="quarter" idx="11"/>
          </p:nvPr>
        </p:nvSpPr>
        <p:spPr/>
        <p:txBody>
          <a:bodyPr/>
          <a:lstStyle/>
          <a:p>
            <a:endParaRPr lang="es-ES">
              <a:solidFill>
                <a:srgbClr val="000000"/>
              </a:solidFill>
            </a:endParaRPr>
          </a:p>
        </p:txBody>
      </p:sp>
      <p:sp>
        <p:nvSpPr>
          <p:cNvPr id="7" name="Slide Number Placeholder 6"/>
          <p:cNvSpPr>
            <a:spLocks noGrp="1"/>
          </p:cNvSpPr>
          <p:nvPr>
            <p:ph type="sldNum" sz="quarter" idx="12"/>
          </p:nvPr>
        </p:nvSpPr>
        <p:spPr/>
        <p:txBody>
          <a:bodyPr/>
          <a:lstStyle/>
          <a:p>
            <a:fld id="{FFB1798B-3DEA-4715-B794-BB95072E9C31}"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13268807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s-ES">
              <a:solidFill>
                <a:srgbClr val="000000"/>
              </a:solidFill>
            </a:endParaRPr>
          </a:p>
        </p:txBody>
      </p:sp>
      <p:sp>
        <p:nvSpPr>
          <p:cNvPr id="6" name="Footer Placeholder 5"/>
          <p:cNvSpPr>
            <a:spLocks noGrp="1"/>
          </p:cNvSpPr>
          <p:nvPr>
            <p:ph type="ftr" sz="quarter" idx="11"/>
          </p:nvPr>
        </p:nvSpPr>
        <p:spPr/>
        <p:txBody>
          <a:bodyPr/>
          <a:lstStyle/>
          <a:p>
            <a:endParaRPr lang="es-ES">
              <a:solidFill>
                <a:srgbClr val="000000"/>
              </a:solidFill>
            </a:endParaRPr>
          </a:p>
        </p:txBody>
      </p:sp>
      <p:sp>
        <p:nvSpPr>
          <p:cNvPr id="7" name="Slide Number Placeholder 6"/>
          <p:cNvSpPr>
            <a:spLocks noGrp="1"/>
          </p:cNvSpPr>
          <p:nvPr>
            <p:ph type="sldNum" sz="quarter" idx="12"/>
          </p:nvPr>
        </p:nvSpPr>
        <p:spPr/>
        <p:txBody>
          <a:bodyPr/>
          <a:lstStyle/>
          <a:p>
            <a:fld id="{E8CD6481-E028-4A25-BCC9-81364D2B0F9D}"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90481217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s-ES">
              <a:solidFill>
                <a:srgbClr val="000000"/>
              </a:solidFill>
            </a:endParaRPr>
          </a:p>
        </p:txBody>
      </p:sp>
      <p:sp>
        <p:nvSpPr>
          <p:cNvPr id="5" name="Footer Placeholder 4"/>
          <p:cNvSpPr>
            <a:spLocks noGrp="1"/>
          </p:cNvSpPr>
          <p:nvPr>
            <p:ph type="ftr" sz="quarter" idx="11"/>
          </p:nvPr>
        </p:nvSpPr>
        <p:spPr/>
        <p:txBody>
          <a:bodyPr/>
          <a:lstStyle/>
          <a:p>
            <a:endParaRPr lang="es-ES">
              <a:solidFill>
                <a:srgbClr val="000000"/>
              </a:solidFill>
            </a:endParaRPr>
          </a:p>
        </p:txBody>
      </p:sp>
      <p:sp>
        <p:nvSpPr>
          <p:cNvPr id="6" name="Slide Number Placeholder 5"/>
          <p:cNvSpPr>
            <a:spLocks noGrp="1"/>
          </p:cNvSpPr>
          <p:nvPr>
            <p:ph type="sldNum" sz="quarter" idx="12"/>
          </p:nvPr>
        </p:nvSpPr>
        <p:spPr/>
        <p:txBody>
          <a:bodyPr/>
          <a:lstStyle/>
          <a:p>
            <a:fld id="{342D964B-A1EA-4C0A-A091-42074912A121}"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415241494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s-ES">
              <a:solidFill>
                <a:srgbClr val="000000"/>
              </a:solidFill>
            </a:endParaRPr>
          </a:p>
        </p:txBody>
      </p:sp>
      <p:sp>
        <p:nvSpPr>
          <p:cNvPr id="5" name="Footer Placeholder 4"/>
          <p:cNvSpPr>
            <a:spLocks noGrp="1"/>
          </p:cNvSpPr>
          <p:nvPr>
            <p:ph type="ftr" sz="quarter" idx="11"/>
          </p:nvPr>
        </p:nvSpPr>
        <p:spPr/>
        <p:txBody>
          <a:bodyPr/>
          <a:lstStyle/>
          <a:p>
            <a:endParaRPr lang="es-ES">
              <a:solidFill>
                <a:srgbClr val="000000"/>
              </a:solidFill>
            </a:endParaRPr>
          </a:p>
        </p:txBody>
      </p:sp>
      <p:sp>
        <p:nvSpPr>
          <p:cNvPr id="6" name="Slide Number Placeholder 5"/>
          <p:cNvSpPr>
            <a:spLocks noGrp="1"/>
          </p:cNvSpPr>
          <p:nvPr>
            <p:ph type="sldNum" sz="quarter" idx="12"/>
          </p:nvPr>
        </p:nvSpPr>
        <p:spPr/>
        <p:txBody>
          <a:bodyPr/>
          <a:lstStyle/>
          <a:p>
            <a:fld id="{EB31E870-4ED5-4258-A6E8-017D3F51BB9A}" type="slidenum">
              <a:rPr lang="es-ES" smtClean="0">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02341910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914400" fontAlgn="base">
              <a:spcBef>
                <a:spcPct val="0"/>
              </a:spcBef>
              <a:spcAft>
                <a:spcPct val="0"/>
              </a:spcAft>
            </a:pPr>
            <a:endParaRPr lang="es-ES">
              <a:solidFill>
                <a:srgbClr val="000000"/>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914400" fontAlgn="base">
              <a:spcBef>
                <a:spcPct val="0"/>
              </a:spcBef>
              <a:spcAft>
                <a:spcPct val="0"/>
              </a:spcAft>
            </a:pPr>
            <a:endParaRPr lang="es-ES">
              <a:solidFill>
                <a:srgbClr val="000000"/>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914400" fontAlgn="base">
              <a:spcBef>
                <a:spcPct val="0"/>
              </a:spcBef>
              <a:spcAft>
                <a:spcPct val="0"/>
              </a:spcAft>
            </a:pPr>
            <a:fld id="{B8516B18-1208-40A1-8328-C872496D6AB9}" type="slidenum">
              <a:rPr lang="es-ES" smtClean="0">
                <a:solidFill>
                  <a:srgbClr val="000000"/>
                </a:solidFill>
              </a:rPr>
              <a:pPr defTabSz="914400" fontAlgn="base">
                <a:spcBef>
                  <a:spcPct val="0"/>
                </a:spcBef>
                <a:spcAft>
                  <a:spcPct val="0"/>
                </a:spcAft>
              </a:pPr>
              <a:t>‹#›</a:t>
            </a:fld>
            <a:endParaRPr lang="es-ES">
              <a:solidFill>
                <a:srgbClr val="000000"/>
              </a:solidFill>
            </a:endParaRPr>
          </a:p>
        </p:txBody>
      </p:sp>
    </p:spTree>
    <p:extLst>
      <p:ext uri="{BB962C8B-B14F-4D97-AF65-F5344CB8AC3E}">
        <p14:creationId xmlns:p14="http://schemas.microsoft.com/office/powerpoint/2010/main" val="19301321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gi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15.gif"/><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22.emf"/><Relationship Id="rId4" Type="http://schemas.openxmlformats.org/officeDocument/2006/relationships/oleObject" Target="../embeddings/oleObject1.bin"/></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23.emf"/></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s://www.facebook.com/selectcarcontracts" TargetMode="External"/><Relationship Id="rId7" Type="http://schemas.openxmlformats.org/officeDocument/2006/relationships/hyperlink" Target="https://www.linkedin.com/company/select-contracts" TargetMode="Externa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hyperlink" Target="https://plus.google.com/+selectcontracts/posts" TargetMode="External"/><Relationship Id="rId10" Type="http://schemas.openxmlformats.org/officeDocument/2006/relationships/image" Target="../media/image27.png"/><Relationship Id="rId4" Type="http://schemas.openxmlformats.org/officeDocument/2006/relationships/image" Target="../media/image24.png"/><Relationship Id="rId9" Type="http://schemas.openxmlformats.org/officeDocument/2006/relationships/hyperlink" Target="https://twitter.com/SelectContrac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12904" y="678483"/>
            <a:ext cx="7994370" cy="492443"/>
          </a:xfrm>
          <a:prstGeom prst="rect">
            <a:avLst/>
          </a:prstGeom>
          <a:noFill/>
        </p:spPr>
        <p:txBody>
          <a:bodyPr wrap="square" rtlCol="0">
            <a:spAutoFit/>
          </a:bodyPr>
          <a:lstStyle/>
          <a:p>
            <a:pPr defTabSz="914400"/>
            <a:r>
              <a:rPr lang="en-US" sz="2600" b="1" dirty="0">
                <a:solidFill>
                  <a:prstClr val="black"/>
                </a:solidFill>
                <a:latin typeface="Times New Roman" panose="02020603050405020304" pitchFamily="18" charset="0"/>
                <a:cs typeface="Times New Roman" panose="02020603050405020304" pitchFamily="18" charset="0"/>
              </a:rPr>
              <a:t>ỦY BAN NHÂN DÂN THÀNH PHỐ HỒ CHÍ MINH</a:t>
            </a:r>
          </a:p>
        </p:txBody>
      </p:sp>
      <p:sp>
        <p:nvSpPr>
          <p:cNvPr id="5" name="TextBox 4"/>
          <p:cNvSpPr txBox="1"/>
          <p:nvPr/>
        </p:nvSpPr>
        <p:spPr>
          <a:xfrm>
            <a:off x="889117" y="1208094"/>
            <a:ext cx="7841944" cy="461665"/>
          </a:xfrm>
          <a:prstGeom prst="rect">
            <a:avLst/>
          </a:prstGeom>
          <a:noFill/>
        </p:spPr>
        <p:txBody>
          <a:bodyPr wrap="square" rtlCol="0">
            <a:spAutoFit/>
          </a:bodyPr>
          <a:lstStyle/>
          <a:p>
            <a:pPr defTabSz="914400"/>
            <a:r>
              <a:rPr lang="en-US" dirty="0">
                <a:solidFill>
                  <a:prstClr val="black"/>
                </a:solidFill>
                <a:latin typeface="Times New Roman" panose="02020603050405020304" pitchFamily="18" charset="0"/>
                <a:cs typeface="Times New Roman" panose="02020603050405020304" pitchFamily="18" charset="0"/>
              </a:rPr>
              <a:t>TRƯỜNG CAO ĐẲNG LÝ TỰ TRỌNG TP. HỒ CHÍ MINH</a:t>
            </a:r>
          </a:p>
        </p:txBody>
      </p:sp>
      <p:pic>
        <p:nvPicPr>
          <p:cNvPr id="6" name="Picture 5"/>
          <p:cNvPicPr>
            <a:picLocks noChangeAspect="1"/>
          </p:cNvPicPr>
          <p:nvPr/>
        </p:nvPicPr>
        <p:blipFill>
          <a:blip r:embed="rId3"/>
          <a:stretch>
            <a:fillRect/>
          </a:stretch>
        </p:blipFill>
        <p:spPr>
          <a:xfrm>
            <a:off x="3347864" y="1953148"/>
            <a:ext cx="2514942" cy="2200575"/>
          </a:xfrm>
          <a:prstGeom prst="rect">
            <a:avLst/>
          </a:prstGeom>
        </p:spPr>
      </p:pic>
      <p:sp>
        <p:nvSpPr>
          <p:cNvPr id="7" name="TextBox 6"/>
          <p:cNvSpPr txBox="1"/>
          <p:nvPr/>
        </p:nvSpPr>
        <p:spPr>
          <a:xfrm>
            <a:off x="1403648" y="4437112"/>
            <a:ext cx="6657721" cy="1200329"/>
          </a:xfrm>
          <a:prstGeom prst="rect">
            <a:avLst/>
          </a:prstGeom>
          <a:noFill/>
        </p:spPr>
        <p:txBody>
          <a:bodyPr wrap="square" rtlCol="0">
            <a:spAutoFit/>
          </a:bodyPr>
          <a:lstStyle/>
          <a:p>
            <a:pPr defTabSz="914400">
              <a:lnSpc>
                <a:spcPct val="150000"/>
              </a:lnSpc>
            </a:pPr>
            <a:r>
              <a:rPr lang="en-US" b="1" dirty="0" err="1">
                <a:solidFill>
                  <a:prstClr val="black"/>
                </a:solidFill>
                <a:latin typeface="Times New Roman" panose="02020603050405020304" pitchFamily="18" charset="0"/>
                <a:cs typeface="Times New Roman" panose="02020603050405020304" pitchFamily="18" charset="0"/>
              </a:rPr>
              <a:t>Bậc</a:t>
            </a:r>
            <a:r>
              <a:rPr lang="en-US" b="1" dirty="0">
                <a:solidFill>
                  <a:prstClr val="black"/>
                </a:solidFill>
                <a:latin typeface="Times New Roman" panose="02020603050405020304" pitchFamily="18" charset="0"/>
                <a:cs typeface="Times New Roman" panose="02020603050405020304" pitchFamily="18" charset="0"/>
              </a:rPr>
              <a:t> </a:t>
            </a:r>
            <a:r>
              <a:rPr lang="en-US" b="1" dirty="0" err="1">
                <a:solidFill>
                  <a:prstClr val="black"/>
                </a:solidFill>
                <a:latin typeface="Times New Roman" panose="02020603050405020304" pitchFamily="18" charset="0"/>
                <a:cs typeface="Times New Roman" panose="02020603050405020304" pitchFamily="18" charset="0"/>
              </a:rPr>
              <a:t>đào</a:t>
            </a:r>
            <a:r>
              <a:rPr lang="en-US" b="1" dirty="0">
                <a:solidFill>
                  <a:prstClr val="black"/>
                </a:solidFill>
                <a:latin typeface="Times New Roman" panose="02020603050405020304" pitchFamily="18" charset="0"/>
                <a:cs typeface="Times New Roman" panose="02020603050405020304" pitchFamily="18" charset="0"/>
              </a:rPr>
              <a:t> </a:t>
            </a:r>
            <a:r>
              <a:rPr lang="en-US" b="1" dirty="0" err="1">
                <a:solidFill>
                  <a:prstClr val="black"/>
                </a:solidFill>
                <a:latin typeface="Times New Roman" panose="02020603050405020304" pitchFamily="18" charset="0"/>
                <a:cs typeface="Times New Roman" panose="02020603050405020304" pitchFamily="18" charset="0"/>
              </a:rPr>
              <a:t>tạo</a:t>
            </a:r>
            <a:r>
              <a:rPr lang="en-US" b="1" dirty="0">
                <a:solidFill>
                  <a:prstClr val="black"/>
                </a:solidFill>
                <a:latin typeface="Times New Roman" panose="02020603050405020304" pitchFamily="18" charset="0"/>
                <a:cs typeface="Times New Roman" panose="02020603050405020304" pitchFamily="18" charset="0"/>
              </a:rPr>
              <a:t>: </a:t>
            </a:r>
            <a:r>
              <a:rPr lang="en-US" b="1" dirty="0" smtClean="0">
                <a:solidFill>
                  <a:prstClr val="black"/>
                </a:solidFill>
                <a:latin typeface="Times New Roman" panose="02020603050405020304" pitchFamily="18" charset="0"/>
                <a:cs typeface="Times New Roman" panose="02020603050405020304" pitchFamily="18" charset="0"/>
              </a:rPr>
              <a:t>TRUNG CẤP NGHỀ (9+4)</a:t>
            </a:r>
            <a:endParaRPr lang="en-US" b="1" dirty="0">
              <a:solidFill>
                <a:prstClr val="black"/>
              </a:solidFill>
              <a:latin typeface="Times New Roman" panose="02020603050405020304" pitchFamily="18" charset="0"/>
              <a:cs typeface="Times New Roman" panose="02020603050405020304" pitchFamily="18" charset="0"/>
            </a:endParaRPr>
          </a:p>
          <a:p>
            <a:pPr defTabSz="914400">
              <a:lnSpc>
                <a:spcPct val="150000"/>
              </a:lnSpc>
            </a:pPr>
            <a:r>
              <a:rPr lang="en-US" b="1" dirty="0" err="1">
                <a:solidFill>
                  <a:prstClr val="black"/>
                </a:solidFill>
                <a:latin typeface="Times New Roman" panose="02020603050405020304" pitchFamily="18" charset="0"/>
                <a:cs typeface="Times New Roman" panose="02020603050405020304" pitchFamily="18" charset="0"/>
              </a:rPr>
              <a:t>Tên</a:t>
            </a:r>
            <a:r>
              <a:rPr lang="en-US" b="1" dirty="0">
                <a:solidFill>
                  <a:prstClr val="black"/>
                </a:solidFill>
                <a:latin typeface="Times New Roman" panose="02020603050405020304" pitchFamily="18" charset="0"/>
                <a:cs typeface="Times New Roman" panose="02020603050405020304" pitchFamily="18" charset="0"/>
              </a:rPr>
              <a:t> </a:t>
            </a:r>
            <a:r>
              <a:rPr lang="en-US" b="1" dirty="0" err="1">
                <a:solidFill>
                  <a:prstClr val="black"/>
                </a:solidFill>
                <a:latin typeface="Times New Roman" panose="02020603050405020304" pitchFamily="18" charset="0"/>
                <a:cs typeface="Times New Roman" panose="02020603050405020304" pitchFamily="18" charset="0"/>
              </a:rPr>
              <a:t>giảng</a:t>
            </a:r>
            <a:r>
              <a:rPr lang="en-US" b="1" dirty="0">
                <a:solidFill>
                  <a:prstClr val="black"/>
                </a:solidFill>
                <a:latin typeface="Times New Roman" panose="02020603050405020304" pitchFamily="18" charset="0"/>
                <a:cs typeface="Times New Roman" panose="02020603050405020304" pitchFamily="18" charset="0"/>
              </a:rPr>
              <a:t> </a:t>
            </a:r>
            <a:r>
              <a:rPr lang="en-US" b="1" dirty="0" err="1">
                <a:solidFill>
                  <a:prstClr val="black"/>
                </a:solidFill>
                <a:latin typeface="Times New Roman" panose="02020603050405020304" pitchFamily="18" charset="0"/>
                <a:cs typeface="Times New Roman" panose="02020603050405020304" pitchFamily="18" charset="0"/>
              </a:rPr>
              <a:t>viên</a:t>
            </a:r>
            <a:r>
              <a:rPr lang="en-US" b="1" dirty="0">
                <a:solidFill>
                  <a:prstClr val="black"/>
                </a:solidFill>
                <a:latin typeface="Times New Roman" panose="02020603050405020304" pitchFamily="18" charset="0"/>
                <a:cs typeface="Times New Roman" panose="02020603050405020304" pitchFamily="18" charset="0"/>
              </a:rPr>
              <a:t>: </a:t>
            </a:r>
            <a:r>
              <a:rPr lang="en-US" b="1" dirty="0" smtClean="0">
                <a:solidFill>
                  <a:prstClr val="black"/>
                </a:solidFill>
                <a:latin typeface="Times New Roman" panose="02020603050405020304" pitchFamily="18" charset="0"/>
                <a:cs typeface="Times New Roman" panose="02020603050405020304" pitchFamily="18" charset="0"/>
              </a:rPr>
              <a:t>ĐINH TRẦN PHƯƠNG THẢO</a:t>
            </a:r>
            <a:endParaRPr lang="en-US" b="1"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B15F24-80B4-4896-9120-E4BB21D381B2}" type="slidenum">
              <a:rPr lang="en-GB" smtClean="0"/>
              <a:pPr/>
              <a:t>1</a:t>
            </a:fld>
            <a:endParaRPr lang="en-GB"/>
          </a:p>
        </p:txBody>
      </p:sp>
    </p:spTree>
    <p:extLst>
      <p:ext uri="{BB962C8B-B14F-4D97-AF65-F5344CB8AC3E}">
        <p14:creationId xmlns:p14="http://schemas.microsoft.com/office/powerpoint/2010/main" val="2284116789"/>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8648" y="1268760"/>
            <a:ext cx="9001000" cy="1661993"/>
          </a:xfrm>
          <a:prstGeom prst="rect">
            <a:avLst/>
          </a:prstGeom>
          <a:noFill/>
        </p:spPr>
        <p:txBody>
          <a:bodyPr wrap="square" rtlCol="0">
            <a:spAutoFit/>
          </a:bodyPr>
          <a:lstStyle/>
          <a:p>
            <a:pPr algn="ctr" defTabSz="914400"/>
            <a:r>
              <a:rPr lang="en-US" sz="3400" b="1" dirty="0" smtClean="0">
                <a:solidFill>
                  <a:srgbClr val="FF0000"/>
                </a:solidFill>
                <a:latin typeface="Times New Roman" panose="02020603050405020304" pitchFamily="18" charset="0"/>
                <a:cs typeface="Times New Roman" panose="02020603050405020304" pitchFamily="18" charset="0"/>
              </a:rPr>
              <a:t>ENGLISH FOR </a:t>
            </a:r>
            <a:endParaRPr lang="en-US" sz="3400" b="1" dirty="0" smtClean="0">
              <a:solidFill>
                <a:srgbClr val="FF0000"/>
              </a:solidFill>
              <a:latin typeface="Times New Roman" panose="02020603050405020304" pitchFamily="18" charset="0"/>
              <a:cs typeface="Times New Roman" panose="02020603050405020304" pitchFamily="18" charset="0"/>
            </a:endParaRPr>
          </a:p>
          <a:p>
            <a:pPr algn="ctr" defTabSz="914400"/>
            <a:r>
              <a:rPr lang="en-US" sz="3400" b="1" dirty="0" smtClean="0">
                <a:solidFill>
                  <a:srgbClr val="FF0000"/>
                </a:solidFill>
                <a:latin typeface="Times New Roman" panose="02020603050405020304" pitchFamily="18" charset="0"/>
                <a:cs typeface="Times New Roman" panose="02020603050405020304" pitchFamily="18" charset="0"/>
              </a:rPr>
              <a:t>HEAT-REFRIGERATION ENGINEERING TECHNOLOGY</a:t>
            </a:r>
            <a:endParaRPr lang="en-US" sz="3400" b="1" dirty="0">
              <a:solidFill>
                <a:srgbClr val="FF0000"/>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907704" y="3429000"/>
            <a:ext cx="5832648" cy="646331"/>
          </a:xfrm>
          <a:prstGeom prst="rect">
            <a:avLst/>
          </a:prstGeom>
          <a:noFill/>
        </p:spPr>
        <p:txBody>
          <a:bodyPr wrap="square" rtlCol="0">
            <a:spAutoFit/>
          </a:bodyPr>
          <a:lstStyle/>
          <a:p>
            <a:pPr defTabSz="914400"/>
            <a:r>
              <a:rPr lang="en-US" sz="3600" b="1">
                <a:solidFill>
                  <a:prstClr val="black"/>
                </a:solidFill>
                <a:latin typeface="Times New Roman" panose="02020603050405020304" pitchFamily="18" charset="0"/>
                <a:cs typeface="Times New Roman" panose="02020603050405020304" pitchFamily="18" charset="0"/>
              </a:rPr>
              <a:t>UNIT </a:t>
            </a:r>
            <a:r>
              <a:rPr lang="en-US" sz="3600" b="1" smtClean="0">
                <a:solidFill>
                  <a:prstClr val="black"/>
                </a:solidFill>
                <a:latin typeface="Times New Roman" panose="02020603050405020304" pitchFamily="18" charset="0"/>
                <a:cs typeface="Times New Roman" panose="02020603050405020304" pitchFamily="18" charset="0"/>
              </a:rPr>
              <a:t>4: </a:t>
            </a:r>
            <a:r>
              <a:rPr lang="en-US" sz="3600" b="1" dirty="0" smtClean="0">
                <a:solidFill>
                  <a:prstClr val="black"/>
                </a:solidFill>
                <a:latin typeface="Times New Roman" panose="02020603050405020304" pitchFamily="18" charset="0"/>
                <a:cs typeface="Times New Roman" panose="02020603050405020304" pitchFamily="18" charset="0"/>
              </a:rPr>
              <a:t>HEAT TRANSFER</a:t>
            </a:r>
            <a:endParaRPr lang="en-US" sz="3600" b="1"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a:xfrm>
            <a:off x="6673552" y="6237312"/>
            <a:ext cx="2133600" cy="476250"/>
          </a:xfrm>
        </p:spPr>
        <p:txBody>
          <a:bodyPr/>
          <a:lstStyle/>
          <a:p>
            <a:fld id="{9CA74AF8-60A3-479D-972C-74ADC0ADF460}" type="slidenum">
              <a:rPr lang="en-US" smtClean="0"/>
              <a:pPr/>
              <a:t>2</a:t>
            </a:fld>
            <a:endParaRPr lang="en-US" dirty="0"/>
          </a:p>
        </p:txBody>
      </p:sp>
    </p:spTree>
    <p:extLst>
      <p:ext uri="{BB962C8B-B14F-4D97-AF65-F5344CB8AC3E}">
        <p14:creationId xmlns:p14="http://schemas.microsoft.com/office/powerpoint/2010/main" val="92715024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024" y="413663"/>
            <a:ext cx="8568952" cy="1431161"/>
          </a:xfrm>
        </p:spPr>
        <p:txBody>
          <a:bodyPr/>
          <a:lstStyle/>
          <a:p>
            <a:pPr algn="ctr"/>
            <a:r>
              <a:rPr lang="en-US" sz="4200" dirty="0" smtClean="0">
                <a:latin typeface="Bodoni Poster" pitchFamily="18" charset="0"/>
              </a:rPr>
              <a:t>What will happen to the coffee as it continues to sit?</a:t>
            </a:r>
            <a:endParaRPr lang="en-US" sz="4200" dirty="0">
              <a:latin typeface="Bodoni Poster"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2132856"/>
            <a:ext cx="7128792" cy="4016653"/>
          </a:xfrm>
          <a:prstGeom prst="rect">
            <a:avLst/>
          </a:prstGeom>
        </p:spPr>
      </p:pic>
      <p:sp>
        <p:nvSpPr>
          <p:cNvPr id="3" name="Slide Number Placeholder 2"/>
          <p:cNvSpPr>
            <a:spLocks noGrp="1"/>
          </p:cNvSpPr>
          <p:nvPr>
            <p:ph type="sldNum" sz="quarter" idx="12"/>
          </p:nvPr>
        </p:nvSpPr>
        <p:spPr/>
        <p:txBody>
          <a:bodyPr/>
          <a:lstStyle/>
          <a:p>
            <a:fld id="{2E273F06-2A1A-42B5-8BE0-5F5747A69A07}" type="slidenum">
              <a:rPr lang="es-ES" smtClean="0">
                <a:solidFill>
                  <a:srgbClr val="000000"/>
                </a:solidFill>
              </a:rPr>
              <a:pPr/>
              <a:t>3</a:t>
            </a:fld>
            <a:endParaRPr lang="es-ES">
              <a:solidFill>
                <a:srgbClr val="000000"/>
              </a:solidFill>
            </a:endParaRPr>
          </a:p>
        </p:txBody>
      </p:sp>
    </p:spTree>
    <p:extLst>
      <p:ext uri="{BB962C8B-B14F-4D97-AF65-F5344CB8AC3E}">
        <p14:creationId xmlns:p14="http://schemas.microsoft.com/office/powerpoint/2010/main" val="416672168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3663"/>
            <a:ext cx="8229600" cy="1215137"/>
          </a:xfrm>
        </p:spPr>
        <p:txBody>
          <a:bodyPr/>
          <a:lstStyle/>
          <a:p>
            <a:pPr algn="ctr"/>
            <a:r>
              <a:rPr lang="en-US" sz="4000" dirty="0" smtClean="0">
                <a:latin typeface="Bodoni Poster" pitchFamily="18" charset="0"/>
              </a:rPr>
              <a:t>Heat Transfer can occur in three ways:</a:t>
            </a:r>
            <a:endParaRPr lang="en-US" sz="4000" dirty="0">
              <a:latin typeface="Bodoni Poster" pitchFamily="18" charset="0"/>
            </a:endParaRPr>
          </a:p>
        </p:txBody>
      </p:sp>
      <p:sp>
        <p:nvSpPr>
          <p:cNvPr id="4" name="Rectangle 3"/>
          <p:cNvSpPr/>
          <p:nvPr/>
        </p:nvSpPr>
        <p:spPr>
          <a:xfrm>
            <a:off x="2267269" y="2971578"/>
            <a:ext cx="4113050"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dirty="0" smtClean="0">
                <a:ln w="11430"/>
                <a:solidFill>
                  <a:schemeClr val="accent6">
                    <a:lumMod val="75000"/>
                  </a:schemeClr>
                </a:solidFill>
                <a:effectLst>
                  <a:outerShdw blurRad="50800" dist="39000" dir="5460000" algn="tl">
                    <a:srgbClr val="000000">
                      <a:alpha val="38000"/>
                    </a:srgbClr>
                  </a:outerShdw>
                </a:effectLst>
              </a:rPr>
              <a:t>Convection</a:t>
            </a:r>
            <a:endParaRPr lang="en-US" sz="6600" b="1" cap="none" spc="0" dirty="0">
              <a:ln w="11430"/>
              <a:solidFill>
                <a:schemeClr val="accent6">
                  <a:lumMod val="75000"/>
                </a:schemeClr>
              </a:solidFill>
              <a:effectLst>
                <a:outerShdw blurRad="50800" dist="39000" dir="5460000" algn="tl">
                  <a:srgbClr val="000000">
                    <a:alpha val="38000"/>
                  </a:srgbClr>
                </a:outerShdw>
              </a:effectLst>
            </a:endParaRPr>
          </a:p>
        </p:txBody>
      </p:sp>
      <p:sp>
        <p:nvSpPr>
          <p:cNvPr id="5" name="Rectangle 4"/>
          <p:cNvSpPr/>
          <p:nvPr/>
        </p:nvSpPr>
        <p:spPr>
          <a:xfrm>
            <a:off x="2217288" y="1744940"/>
            <a:ext cx="4213013"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dirty="0" smtClean="0">
                <a:ln w="11430"/>
                <a:solidFill>
                  <a:schemeClr val="accent6">
                    <a:lumMod val="75000"/>
                  </a:schemeClr>
                </a:solidFill>
                <a:effectLst>
                  <a:outerShdw blurRad="50800" dist="39000" dir="5460000" algn="tl">
                    <a:srgbClr val="000000">
                      <a:alpha val="38000"/>
                    </a:srgbClr>
                  </a:outerShdw>
                </a:effectLst>
              </a:rPr>
              <a:t>Conduction</a:t>
            </a:r>
            <a:endParaRPr lang="en-US" sz="6600" b="1" cap="none" spc="0" dirty="0">
              <a:ln w="11430"/>
              <a:solidFill>
                <a:schemeClr val="accent6">
                  <a:lumMod val="75000"/>
                </a:schemeClr>
              </a:solidFill>
              <a:effectLst>
                <a:outerShdw blurRad="50800" dist="39000" dir="5460000" algn="tl">
                  <a:srgbClr val="000000">
                    <a:alpha val="38000"/>
                  </a:srgbClr>
                </a:outerShdw>
              </a:effectLst>
            </a:endParaRPr>
          </a:p>
        </p:txBody>
      </p:sp>
      <p:sp>
        <p:nvSpPr>
          <p:cNvPr id="6" name="Rectangle 5"/>
          <p:cNvSpPr/>
          <p:nvPr/>
        </p:nvSpPr>
        <p:spPr>
          <a:xfrm>
            <a:off x="2542601" y="4437112"/>
            <a:ext cx="3562386" cy="110799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600" b="1" dirty="0" smtClean="0">
                <a:ln w="11430"/>
                <a:solidFill>
                  <a:schemeClr val="accent6">
                    <a:lumMod val="75000"/>
                  </a:schemeClr>
                </a:solidFill>
                <a:effectLst>
                  <a:outerShdw blurRad="50800" dist="39000" dir="5460000" algn="tl">
                    <a:srgbClr val="000000">
                      <a:alpha val="38000"/>
                    </a:srgbClr>
                  </a:outerShdw>
                </a:effectLst>
              </a:rPr>
              <a:t>Radiation</a:t>
            </a:r>
            <a:endParaRPr lang="en-US" sz="6600" b="1" cap="none" spc="0" dirty="0">
              <a:ln w="11430"/>
              <a:solidFill>
                <a:schemeClr val="accent6">
                  <a:lumMod val="75000"/>
                </a:schemeClr>
              </a:solidFill>
              <a:effectLst>
                <a:outerShdw blurRad="50800" dist="39000" dir="5460000" algn="tl">
                  <a:srgbClr val="000000">
                    <a:alpha val="38000"/>
                  </a:srgbClr>
                </a:outerShdw>
              </a:effectLst>
            </a:endParaRPr>
          </a:p>
        </p:txBody>
      </p:sp>
      <p:sp>
        <p:nvSpPr>
          <p:cNvPr id="3" name="Slide Number Placeholder 2"/>
          <p:cNvSpPr>
            <a:spLocks noGrp="1"/>
          </p:cNvSpPr>
          <p:nvPr>
            <p:ph type="sldNum" sz="quarter" idx="12"/>
          </p:nvPr>
        </p:nvSpPr>
        <p:spPr/>
        <p:txBody>
          <a:bodyPr/>
          <a:lstStyle/>
          <a:p>
            <a:fld id="{2E273F06-2A1A-42B5-8BE0-5F5747A69A07}" type="slidenum">
              <a:rPr lang="es-ES" smtClean="0">
                <a:solidFill>
                  <a:srgbClr val="000000"/>
                </a:solidFill>
              </a:rPr>
              <a:pPr/>
              <a:t>4</a:t>
            </a:fld>
            <a:endParaRPr lang="es-ES">
              <a:solidFill>
                <a:srgbClr val="000000"/>
              </a:solidFill>
            </a:endParaRPr>
          </a:p>
        </p:txBody>
      </p:sp>
    </p:spTree>
    <p:extLst>
      <p:ext uri="{BB962C8B-B14F-4D97-AF65-F5344CB8AC3E}">
        <p14:creationId xmlns:p14="http://schemas.microsoft.com/office/powerpoint/2010/main" val="223181578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Effect transition="in" filter="fade">
                                      <p:cBhvr>
                                        <p:cTn id="15" dur="1000"/>
                                        <p:tgtEl>
                                          <p:spTgt spid="5"/>
                                        </p:tgtEl>
                                      </p:cBhvr>
                                    </p:animEffect>
                                  </p:childTnLst>
                                </p:cTn>
                              </p:par>
                            </p:childTnLst>
                          </p:cTn>
                        </p:par>
                        <p:par>
                          <p:cTn id="16" fill="hold">
                            <p:stCondLst>
                              <p:cond delay="3500"/>
                            </p:stCondLst>
                            <p:childTnLst>
                              <p:par>
                                <p:cTn id="17" presetID="53" presetClass="entr" presetSubtype="16" fill="hold" grpId="0" nodeType="after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Effect transition="in" filter="fade">
                                      <p:cBhvr>
                                        <p:cTn id="21" dur="1000"/>
                                        <p:tgtEl>
                                          <p:spTgt spid="4"/>
                                        </p:tgtEl>
                                      </p:cBhvr>
                                    </p:animEffect>
                                  </p:childTnLst>
                                </p:cTn>
                              </p:par>
                            </p:childTnLst>
                          </p:cTn>
                        </p:par>
                        <p:par>
                          <p:cTn id="22" fill="hold">
                            <p:stCondLst>
                              <p:cond delay="5000"/>
                            </p:stCondLst>
                            <p:childTnLst>
                              <p:par>
                                <p:cTn id="23" presetID="53" presetClass="entr" presetSubtype="16" fill="hold" grpId="0" nodeType="afterEffect">
                                  <p:stCondLst>
                                    <p:cond delay="50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Effect transition="in" filter="fade">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1021"/>
            <a:ext cx="8229600" cy="999113"/>
          </a:xfrm>
        </p:spPr>
        <p:txBody>
          <a:bodyPr>
            <a:noAutofit/>
          </a:bodyPr>
          <a:lstStyle/>
          <a:p>
            <a:pPr algn="ctr"/>
            <a:r>
              <a:rPr lang="en-US" sz="6600" u="sng" dirty="0" smtClean="0">
                <a:latin typeface="Bodoni Poster" pitchFamily="18" charset="0"/>
              </a:rPr>
              <a:t>Conduction</a:t>
            </a:r>
            <a:endParaRPr lang="en-US" sz="6600" u="sng" dirty="0">
              <a:latin typeface="Bodoni Poster" pitchFamily="18" charset="0"/>
            </a:endParaRPr>
          </a:p>
        </p:txBody>
      </p:sp>
      <p:sp>
        <p:nvSpPr>
          <p:cNvPr id="3" name="Content Placeholder 2"/>
          <p:cNvSpPr>
            <a:spLocks noGrp="1"/>
          </p:cNvSpPr>
          <p:nvPr>
            <p:ph idx="1"/>
          </p:nvPr>
        </p:nvSpPr>
        <p:spPr>
          <a:xfrm>
            <a:off x="323528" y="1412776"/>
            <a:ext cx="4392488" cy="4968552"/>
          </a:xfrm>
        </p:spPr>
        <p:txBody>
          <a:bodyPr>
            <a:noAutofit/>
          </a:bodyPr>
          <a:lstStyle/>
          <a:p>
            <a:r>
              <a:rPr lang="en-US" dirty="0" smtClean="0">
                <a:latin typeface="Times New Roman" panose="02020603050405020304" pitchFamily="18" charset="0"/>
                <a:cs typeface="Times New Roman" panose="02020603050405020304" pitchFamily="18" charset="0"/>
              </a:rPr>
              <a:t>Conduction is the transfer of heat by direct contact (particles collide)</a:t>
            </a:r>
          </a:p>
          <a:p>
            <a:r>
              <a:rPr lang="en-US" dirty="0" smtClean="0">
                <a:latin typeface="Times New Roman" panose="02020603050405020304" pitchFamily="18" charset="0"/>
                <a:cs typeface="Times New Roman" panose="02020603050405020304" pitchFamily="18" charset="0"/>
              </a:rPr>
              <a:t>Conduction occurs most easily in solids </a:t>
            </a:r>
            <a:br>
              <a:rPr lang="en-US" dirty="0" smtClean="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and liquids</a:t>
            </a:r>
          </a:p>
        </p:txBody>
      </p:sp>
      <p:pic>
        <p:nvPicPr>
          <p:cNvPr id="2050" name="Picture 2" descr="http://www.armstronginternational.com/university/colleges/systems/basics/images/conduction.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2348880"/>
            <a:ext cx="3744416" cy="320950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474C6C8-EEC6-47C8-8D17-F852F06BC6BD}" type="slidenum">
              <a:rPr lang="es-ES" smtClean="0">
                <a:solidFill>
                  <a:srgbClr val="000000"/>
                </a:solidFill>
              </a:rPr>
              <a:pPr/>
              <a:t>5</a:t>
            </a:fld>
            <a:endParaRPr lang="es-ES">
              <a:solidFill>
                <a:srgbClr val="000000"/>
              </a:solidFill>
            </a:endParaRPr>
          </a:p>
        </p:txBody>
      </p:sp>
    </p:spTree>
    <p:extLst>
      <p:ext uri="{BB962C8B-B14F-4D97-AF65-F5344CB8AC3E}">
        <p14:creationId xmlns:p14="http://schemas.microsoft.com/office/powerpoint/2010/main" val="198235241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2" dur="1000"/>
                                        <p:tgtEl>
                                          <p:spTgt spid="3">
                                            <p:txEl>
                                              <p:pRg st="1" end="1"/>
                                            </p:txEl>
                                          </p:spTgt>
                                        </p:tgtEl>
                                      </p:cBhvr>
                                    </p:animEffect>
                                  </p:childTnLst>
                                </p:cTn>
                              </p:par>
                            </p:childTnLst>
                          </p:cTn>
                        </p:par>
                        <p:par>
                          <p:cTn id="23" fill="hold">
                            <p:stCondLst>
                              <p:cond delay="1000"/>
                            </p:stCondLst>
                            <p:childTnLst>
                              <p:par>
                                <p:cTn id="24" presetID="53" presetClass="entr" presetSubtype="16" fill="hold" nodeType="afterEffect">
                                  <p:stCondLst>
                                    <p:cond delay="1500"/>
                                  </p:stCondLst>
                                  <p:childTnLst>
                                    <p:set>
                                      <p:cBhvr>
                                        <p:cTn id="25" dur="1" fill="hold">
                                          <p:stCondLst>
                                            <p:cond delay="0"/>
                                          </p:stCondLst>
                                        </p:cTn>
                                        <p:tgtEl>
                                          <p:spTgt spid="2050"/>
                                        </p:tgtEl>
                                        <p:attrNameLst>
                                          <p:attrName>style.visibility</p:attrName>
                                        </p:attrNameLst>
                                      </p:cBhvr>
                                      <p:to>
                                        <p:strVal val="visible"/>
                                      </p:to>
                                    </p:set>
                                    <p:anim calcmode="lin" valueType="num">
                                      <p:cBhvr>
                                        <p:cTn id="26" dur="1000" fill="hold"/>
                                        <p:tgtEl>
                                          <p:spTgt spid="2050"/>
                                        </p:tgtEl>
                                        <p:attrNameLst>
                                          <p:attrName>ppt_w</p:attrName>
                                        </p:attrNameLst>
                                      </p:cBhvr>
                                      <p:tavLst>
                                        <p:tav tm="0">
                                          <p:val>
                                            <p:fltVal val="0"/>
                                          </p:val>
                                        </p:tav>
                                        <p:tav tm="100000">
                                          <p:val>
                                            <p:strVal val="#ppt_w"/>
                                          </p:val>
                                        </p:tav>
                                      </p:tavLst>
                                    </p:anim>
                                    <p:anim calcmode="lin" valueType="num">
                                      <p:cBhvr>
                                        <p:cTn id="27" dur="1000" fill="hold"/>
                                        <p:tgtEl>
                                          <p:spTgt spid="2050"/>
                                        </p:tgtEl>
                                        <p:attrNameLst>
                                          <p:attrName>ppt_h</p:attrName>
                                        </p:attrNameLst>
                                      </p:cBhvr>
                                      <p:tavLst>
                                        <p:tav tm="0">
                                          <p:val>
                                            <p:fltVal val="0"/>
                                          </p:val>
                                        </p:tav>
                                        <p:tav tm="100000">
                                          <p:val>
                                            <p:strVal val="#ppt_h"/>
                                          </p:val>
                                        </p:tav>
                                      </p:tavLst>
                                    </p:anim>
                                    <p:animEffect transition="in" filter="fade">
                                      <p:cBhvr>
                                        <p:cTn id="28"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1021"/>
            <a:ext cx="8229600" cy="999113"/>
          </a:xfrm>
        </p:spPr>
        <p:txBody>
          <a:bodyPr>
            <a:noAutofit/>
          </a:bodyPr>
          <a:lstStyle/>
          <a:p>
            <a:pPr algn="ctr"/>
            <a:r>
              <a:rPr lang="en-US" sz="6600" u="sng" dirty="0" smtClean="0">
                <a:latin typeface="Bodoni Poster" pitchFamily="18" charset="0"/>
              </a:rPr>
              <a:t>Conduction</a:t>
            </a:r>
            <a:endParaRPr lang="en-US" sz="6600" u="sng" dirty="0">
              <a:latin typeface="Bodoni Poster" pitchFamily="18" charset="0"/>
            </a:endParaRPr>
          </a:p>
        </p:txBody>
      </p:sp>
      <p:sp>
        <p:nvSpPr>
          <p:cNvPr id="3" name="Content Placeholder 2"/>
          <p:cNvSpPr>
            <a:spLocks noGrp="1"/>
          </p:cNvSpPr>
          <p:nvPr>
            <p:ph idx="1"/>
          </p:nvPr>
        </p:nvSpPr>
        <p:spPr>
          <a:xfrm>
            <a:off x="323528" y="1412776"/>
            <a:ext cx="8496944" cy="718046"/>
          </a:xfrm>
        </p:spPr>
        <p:txBody>
          <a:bodyPr>
            <a:noAutofit/>
          </a:bodyPr>
          <a:lstStyle/>
          <a:p>
            <a:pPr marL="0" indent="0" algn="ctr">
              <a:buNone/>
            </a:pPr>
            <a:r>
              <a:rPr lang="en-US" sz="3400" dirty="0" smtClean="0"/>
              <a:t>Why is conduction easier in solids and liquids?</a:t>
            </a:r>
          </a:p>
        </p:txBody>
      </p:sp>
      <p:sp>
        <p:nvSpPr>
          <p:cNvPr id="4" name="Rectangle 3"/>
          <p:cNvSpPr/>
          <p:nvPr/>
        </p:nvSpPr>
        <p:spPr>
          <a:xfrm>
            <a:off x="457200" y="2636912"/>
            <a:ext cx="7848872" cy="2062103"/>
          </a:xfrm>
          <a:prstGeom prst="rect">
            <a:avLst/>
          </a:prstGeom>
          <a:noFill/>
          <a:ln cap="rnd">
            <a:solidFill>
              <a:schemeClr val="tx1"/>
            </a:solidFill>
            <a:round/>
          </a:ln>
          <a:effectLst>
            <a:softEdge rad="63500"/>
          </a:effectLst>
        </p:spPr>
        <p:txBody>
          <a:bodyPr wrap="square">
            <a:spAutoFit/>
          </a:bodyPr>
          <a:lstStyle/>
          <a:p>
            <a:pPr algn="ct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Atoms </a:t>
            </a:r>
            <a:r>
              <a:rPr lang="en-US" sz="32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molecules </a:t>
            </a:r>
            <a:r>
              <a:rPr lang="en-US" sz="3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are closer together in solids and liquids. So, the particles need to move only a short distance before they bump into one another and transfer energy.</a:t>
            </a:r>
          </a:p>
        </p:txBody>
      </p:sp>
      <p:sp>
        <p:nvSpPr>
          <p:cNvPr id="5" name="Slide Number Placeholder 4"/>
          <p:cNvSpPr>
            <a:spLocks noGrp="1"/>
          </p:cNvSpPr>
          <p:nvPr>
            <p:ph type="sldNum" sz="quarter" idx="12"/>
          </p:nvPr>
        </p:nvSpPr>
        <p:spPr/>
        <p:txBody>
          <a:bodyPr/>
          <a:lstStyle/>
          <a:p>
            <a:fld id="{3474C6C8-EEC6-47C8-8D17-F852F06BC6BD}" type="slidenum">
              <a:rPr lang="es-ES" smtClean="0">
                <a:solidFill>
                  <a:srgbClr val="000000"/>
                </a:solidFill>
              </a:rPr>
              <a:pPr/>
              <a:t>6</a:t>
            </a:fld>
            <a:endParaRPr lang="es-ES">
              <a:solidFill>
                <a:srgbClr val="000000"/>
              </a:solidFill>
            </a:endParaRPr>
          </a:p>
        </p:txBody>
      </p:sp>
    </p:spTree>
    <p:extLst>
      <p:ext uri="{BB962C8B-B14F-4D97-AF65-F5344CB8AC3E}">
        <p14:creationId xmlns:p14="http://schemas.microsoft.com/office/powerpoint/2010/main" val="29053574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440160"/>
          </a:xfrm>
        </p:spPr>
        <p:txBody>
          <a:bodyPr/>
          <a:lstStyle/>
          <a:p>
            <a:pPr algn="ctr"/>
            <a:r>
              <a:rPr lang="en-US" sz="4000" dirty="0" smtClean="0">
                <a:latin typeface="Times New Roman" panose="02020603050405020304" pitchFamily="18" charset="0"/>
                <a:cs typeface="Times New Roman" panose="02020603050405020304" pitchFamily="18" charset="0"/>
              </a:rPr>
              <a:t>Explain the movement of thermal energy in the picture below.</a:t>
            </a:r>
            <a:endParaRPr lang="en-US" sz="4000" dirty="0">
              <a:latin typeface="Times New Roman" panose="02020603050405020304" pitchFamily="18" charset="0"/>
              <a:cs typeface="Times New Roman" panose="02020603050405020304" pitchFamily="18" charset="0"/>
            </a:endParaRPr>
          </a:p>
        </p:txBody>
      </p:sp>
      <p:pic>
        <p:nvPicPr>
          <p:cNvPr id="7170" name="Picture 2" descr="http://img.ehowcdn.com/article-new-thumbnail/ehow/images/a04/u2/4n/heat-conduction-experiments-800x8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6060" y="2276872"/>
            <a:ext cx="5112568" cy="384403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2E273F06-2A1A-42B5-8BE0-5F5747A69A07}" type="slidenum">
              <a:rPr lang="es-ES" smtClean="0">
                <a:solidFill>
                  <a:srgbClr val="000000"/>
                </a:solidFill>
              </a:rPr>
              <a:pPr/>
              <a:t>7</a:t>
            </a:fld>
            <a:endParaRPr lang="es-ES">
              <a:solidFill>
                <a:srgbClr val="000000"/>
              </a:solidFill>
            </a:endParaRPr>
          </a:p>
        </p:txBody>
      </p:sp>
    </p:spTree>
    <p:extLst>
      <p:ext uri="{BB962C8B-B14F-4D97-AF65-F5344CB8AC3E}">
        <p14:creationId xmlns:p14="http://schemas.microsoft.com/office/powerpoint/2010/main" val="10757334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2664296"/>
          </a:xfrm>
        </p:spPr>
        <p:txBody>
          <a:bodyPr/>
          <a:lstStyle/>
          <a:p>
            <a:pPr algn="ctr"/>
            <a:r>
              <a:rPr lang="en-US" sz="3200" dirty="0" smtClean="0">
                <a:latin typeface="Times New Roman" panose="02020603050405020304" pitchFamily="18" charset="0"/>
                <a:cs typeface="Times New Roman" panose="02020603050405020304" pitchFamily="18" charset="0"/>
              </a:rPr>
              <a:t>Faster moving molecules in your warm hand bump against the slower moving molecules in the ice. Thermal energy moves from your warmer hand to the colder ice. The slow moving molecules in the ice move faster.</a:t>
            </a:r>
            <a:endParaRPr lang="en-US" sz="2800" dirty="0">
              <a:latin typeface="Times New Roman" panose="02020603050405020304" pitchFamily="18" charset="0"/>
              <a:cs typeface="Times New Roman" panose="02020603050405020304" pitchFamily="18" charset="0"/>
            </a:endParaRPr>
          </a:p>
        </p:txBody>
      </p:sp>
      <p:pic>
        <p:nvPicPr>
          <p:cNvPr id="7170" name="Picture 2" descr="http://img.ehowcdn.com/article-new-thumbnail/ehow/images/a04/u2/4n/heat-conduction-experiments-800x8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2058" y="3429000"/>
            <a:ext cx="3971552" cy="298612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2E273F06-2A1A-42B5-8BE0-5F5747A69A07}" type="slidenum">
              <a:rPr lang="es-ES" smtClean="0">
                <a:solidFill>
                  <a:srgbClr val="000000"/>
                </a:solidFill>
              </a:rPr>
              <a:pPr/>
              <a:t>8</a:t>
            </a:fld>
            <a:endParaRPr lang="es-ES">
              <a:solidFill>
                <a:srgbClr val="000000"/>
              </a:solidFill>
            </a:endParaRPr>
          </a:p>
        </p:txBody>
      </p:sp>
    </p:spTree>
    <p:extLst>
      <p:ext uri="{BB962C8B-B14F-4D97-AF65-F5344CB8AC3E}">
        <p14:creationId xmlns:p14="http://schemas.microsoft.com/office/powerpoint/2010/main" val="22219655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440160"/>
          </a:xfrm>
        </p:spPr>
        <p:txBody>
          <a:bodyPr>
            <a:normAutofit fontScale="90000"/>
          </a:bodyPr>
          <a:lstStyle/>
          <a:p>
            <a:pPr algn="ctr"/>
            <a:r>
              <a:rPr lang="en-US" sz="6000" dirty="0" smtClean="0"/>
              <a:t>How is this an example of Conduction?</a:t>
            </a:r>
            <a:endParaRPr lang="en-US" sz="6000" dirty="0"/>
          </a:p>
        </p:txBody>
      </p:sp>
      <p:pic>
        <p:nvPicPr>
          <p:cNvPr id="7170" name="Picture 2" descr="http://img.ehowcdn.com/article-new-thumbnail/ehow/images/a04/u2/4n/heat-conduction-experiments-800x8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576" y="2420888"/>
            <a:ext cx="5112568" cy="384403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3" name="Rectangle 2"/>
          <p:cNvSpPr/>
          <p:nvPr/>
        </p:nvSpPr>
        <p:spPr>
          <a:xfrm>
            <a:off x="2327378" y="3004078"/>
            <a:ext cx="4302360" cy="2677656"/>
          </a:xfrm>
          <a:prstGeom prst="rect">
            <a:avLst/>
          </a:prstGeom>
          <a:solidFill>
            <a:schemeClr val="bg1">
              <a:alpha val="83000"/>
            </a:schemeClr>
          </a:solidFill>
          <a:ln>
            <a:solidFill>
              <a:schemeClr val="tx1"/>
            </a:solidFill>
          </a:ln>
        </p:spPr>
        <p:txBody>
          <a:bodyPr wrap="square">
            <a:spAutoFit/>
          </a:bodyPr>
          <a:lstStyle/>
          <a:p>
            <a:pPr algn="ctr"/>
            <a:r>
              <a:rPr lang="en-US" dirty="0"/>
              <a:t>Faster moving molecules in your warm hand bump against the slower moving molecules in the </a:t>
            </a:r>
            <a:r>
              <a:rPr lang="en-US" dirty="0" smtClean="0"/>
              <a:t>ice</a:t>
            </a:r>
            <a:r>
              <a:rPr lang="en-US" dirty="0"/>
              <a:t> </a:t>
            </a:r>
            <a:r>
              <a:rPr lang="en-US" dirty="0" smtClean="0"/>
              <a:t>to transfer thermal energy. Direct contact of the particles occurs; therefore, heat is transferred by Conduction.</a:t>
            </a:r>
            <a:endParaRPr lang="en-US" dirty="0"/>
          </a:p>
        </p:txBody>
      </p:sp>
      <p:sp>
        <p:nvSpPr>
          <p:cNvPr id="4" name="Slide Number Placeholder 3"/>
          <p:cNvSpPr>
            <a:spLocks noGrp="1"/>
          </p:cNvSpPr>
          <p:nvPr>
            <p:ph type="sldNum" sz="quarter" idx="12"/>
          </p:nvPr>
        </p:nvSpPr>
        <p:spPr/>
        <p:txBody>
          <a:bodyPr/>
          <a:lstStyle/>
          <a:p>
            <a:fld id="{2E273F06-2A1A-42B5-8BE0-5F5747A69A07}" type="slidenum">
              <a:rPr lang="es-ES" smtClean="0">
                <a:solidFill>
                  <a:srgbClr val="000000"/>
                </a:solidFill>
              </a:rPr>
              <a:pPr/>
              <a:t>9</a:t>
            </a:fld>
            <a:endParaRPr lang="es-ES">
              <a:solidFill>
                <a:srgbClr val="000000"/>
              </a:solidFill>
            </a:endParaRPr>
          </a:p>
        </p:txBody>
      </p:sp>
    </p:spTree>
    <p:extLst>
      <p:ext uri="{BB962C8B-B14F-4D97-AF65-F5344CB8AC3E}">
        <p14:creationId xmlns:p14="http://schemas.microsoft.com/office/powerpoint/2010/main" val="316743257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711081"/>
          </a:xfrm>
        </p:spPr>
        <p:txBody>
          <a:bodyPr>
            <a:noAutofit/>
          </a:bodyPr>
          <a:lstStyle/>
          <a:p>
            <a:pPr algn="ctr"/>
            <a:r>
              <a:rPr lang="en-US" sz="4200" u="sng" dirty="0" smtClean="0">
                <a:latin typeface="Bodoni Poster" pitchFamily="18" charset="0"/>
              </a:rPr>
              <a:t>Conductors and Insulators</a:t>
            </a:r>
            <a:endParaRPr lang="en-US" sz="4200" u="sng" dirty="0">
              <a:latin typeface="Bodoni Poster" pitchFamily="18" charset="0"/>
            </a:endParaRPr>
          </a:p>
        </p:txBody>
      </p:sp>
      <p:sp>
        <p:nvSpPr>
          <p:cNvPr id="3" name="Content Placeholder 2"/>
          <p:cNvSpPr>
            <a:spLocks noGrp="1"/>
          </p:cNvSpPr>
          <p:nvPr>
            <p:ph idx="1"/>
          </p:nvPr>
        </p:nvSpPr>
        <p:spPr>
          <a:xfrm>
            <a:off x="467544" y="1772816"/>
            <a:ext cx="8229600" cy="4713391"/>
          </a:xfrm>
        </p:spPr>
        <p:txBody>
          <a:bodyPr>
            <a:normAutofit/>
          </a:bodyPr>
          <a:lstStyle/>
          <a:p>
            <a:r>
              <a:rPr lang="en-US" sz="4000" dirty="0" smtClean="0">
                <a:latin typeface="Times New Roman" panose="02020603050405020304" pitchFamily="18" charset="0"/>
                <a:cs typeface="Times New Roman" panose="02020603050405020304" pitchFamily="18" charset="0"/>
              </a:rPr>
              <a:t>Substances that transfer thermal energy very well are called Conductors.</a:t>
            </a:r>
          </a:p>
          <a:p>
            <a:r>
              <a:rPr lang="en-US" sz="4000" dirty="0" smtClean="0">
                <a:latin typeface="Times New Roman" panose="02020603050405020304" pitchFamily="18" charset="0"/>
                <a:cs typeface="Times New Roman" panose="02020603050405020304" pitchFamily="18" charset="0"/>
              </a:rPr>
              <a:t>Substances that do not transfer thermal energy very well are called Insulators.</a:t>
            </a:r>
            <a:endParaRPr lang="en-US" sz="4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3474C6C8-EEC6-47C8-8D17-F852F06BC6BD}" type="slidenum">
              <a:rPr lang="es-ES" smtClean="0">
                <a:solidFill>
                  <a:srgbClr val="000000"/>
                </a:solidFill>
              </a:rPr>
              <a:pPr/>
              <a:t>10</a:t>
            </a:fld>
            <a:endParaRPr lang="es-ES">
              <a:solidFill>
                <a:srgbClr val="000000"/>
              </a:solidFill>
            </a:endParaRPr>
          </a:p>
        </p:txBody>
      </p:sp>
    </p:spTree>
    <p:extLst>
      <p:ext uri="{BB962C8B-B14F-4D97-AF65-F5344CB8AC3E}">
        <p14:creationId xmlns:p14="http://schemas.microsoft.com/office/powerpoint/2010/main" val="246174457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2"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cdowellscienceexam.weebly.com/uploads/2/6/7/6/26765014/1240958_or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334007"/>
            <a:ext cx="3168352" cy="495201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0.gstatic.com/images?q=tbn:ANd9GcRWa-KsibVECKHcz2gy1zjd95vou00E1qvQCn3uUQreeiNWV-h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2348880"/>
            <a:ext cx="3168352" cy="264029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467544" y="332656"/>
            <a:ext cx="8229600" cy="711081"/>
          </a:xfrm>
          <a:prstGeom prst="rect">
            <a:avLst/>
          </a:prstGeom>
        </p:spPr>
        <p:txBody>
          <a:bodyPr vert="horz" lIns="121899" tIns="60949" rIns="121899" bIns="60949" rtlCol="0" anchor="ctr">
            <a:noAutofit/>
          </a:bodyPr>
          <a:lstStyle>
            <a:lvl1pPr algn="l" defTabSz="1218987" rtl="0" eaLnBrk="1" latinLnBrk="0" hangingPunct="1">
              <a:spcBef>
                <a:spcPct val="0"/>
              </a:spcBef>
              <a:buNone/>
              <a:defRPr sz="3600" kern="1200">
                <a:solidFill>
                  <a:schemeClr val="bg1"/>
                </a:solidFill>
                <a:latin typeface="+mj-lt"/>
                <a:ea typeface="+mj-ea"/>
                <a:cs typeface="+mj-cs"/>
              </a:defRPr>
            </a:lvl1pPr>
          </a:lstStyle>
          <a:p>
            <a:pPr algn="ctr"/>
            <a:r>
              <a:rPr lang="en-US" sz="4200" u="sng" dirty="0" smtClean="0">
                <a:latin typeface="Bodoni Poster" pitchFamily="18" charset="0"/>
              </a:rPr>
              <a:t>Conductors and Insulators</a:t>
            </a:r>
            <a:endParaRPr lang="en-US" sz="4200" u="sng" dirty="0">
              <a:latin typeface="Bodoni Poster" pitchFamily="18" charset="0"/>
            </a:endParaRPr>
          </a:p>
        </p:txBody>
      </p:sp>
      <p:sp>
        <p:nvSpPr>
          <p:cNvPr id="2" name="Slide Number Placeholder 1"/>
          <p:cNvSpPr>
            <a:spLocks noGrp="1"/>
          </p:cNvSpPr>
          <p:nvPr>
            <p:ph type="sldNum" sz="quarter" idx="12"/>
          </p:nvPr>
        </p:nvSpPr>
        <p:spPr/>
        <p:txBody>
          <a:bodyPr/>
          <a:lstStyle/>
          <a:p>
            <a:fld id="{2E273F06-2A1A-42B5-8BE0-5F5747A69A07}" type="slidenum">
              <a:rPr lang="es-ES" smtClean="0">
                <a:solidFill>
                  <a:srgbClr val="000000"/>
                </a:solidFill>
              </a:rPr>
              <a:pPr/>
              <a:t>11</a:t>
            </a:fld>
            <a:endParaRPr lang="es-ES">
              <a:solidFill>
                <a:srgbClr val="000000"/>
              </a:solidFill>
            </a:endParaRPr>
          </a:p>
        </p:txBody>
      </p:sp>
    </p:spTree>
    <p:extLst>
      <p:ext uri="{BB962C8B-B14F-4D97-AF65-F5344CB8AC3E}">
        <p14:creationId xmlns:p14="http://schemas.microsoft.com/office/powerpoint/2010/main" val="20479791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292" y="188640"/>
            <a:ext cx="8229600" cy="999113"/>
          </a:xfrm>
        </p:spPr>
        <p:txBody>
          <a:bodyPr>
            <a:noAutofit/>
          </a:bodyPr>
          <a:lstStyle/>
          <a:p>
            <a:pPr algn="ctr"/>
            <a:r>
              <a:rPr lang="en-US" sz="6600" u="sng" dirty="0" smtClean="0">
                <a:latin typeface="Bodoni Poster" pitchFamily="18" charset="0"/>
              </a:rPr>
              <a:t>Convection</a:t>
            </a:r>
            <a:endParaRPr lang="en-US" sz="6600" u="sng" dirty="0">
              <a:latin typeface="Bodoni Poster" pitchFamily="18" charset="0"/>
            </a:endParaRPr>
          </a:p>
        </p:txBody>
      </p:sp>
      <p:sp>
        <p:nvSpPr>
          <p:cNvPr id="3" name="Content Placeholder 2"/>
          <p:cNvSpPr>
            <a:spLocks noGrp="1"/>
          </p:cNvSpPr>
          <p:nvPr>
            <p:ph idx="1"/>
          </p:nvPr>
        </p:nvSpPr>
        <p:spPr>
          <a:xfrm>
            <a:off x="251520" y="1268760"/>
            <a:ext cx="4752528" cy="5184576"/>
          </a:xfrm>
        </p:spPr>
        <p:txBody>
          <a:bodyPr>
            <a:noAutofit/>
          </a:bodyPr>
          <a:lstStyle/>
          <a:p>
            <a:r>
              <a:rPr lang="en-US" sz="3400" dirty="0" smtClean="0">
                <a:latin typeface="Times New Roman" panose="02020603050405020304" pitchFamily="18" charset="0"/>
                <a:cs typeface="Times New Roman" panose="02020603050405020304" pitchFamily="18" charset="0"/>
              </a:rPr>
              <a:t>Convection is the </a:t>
            </a:r>
            <a:br>
              <a:rPr lang="en-US" sz="3400" dirty="0" smtClean="0">
                <a:latin typeface="Times New Roman" panose="02020603050405020304" pitchFamily="18" charset="0"/>
                <a:cs typeface="Times New Roman" panose="02020603050405020304" pitchFamily="18" charset="0"/>
              </a:rPr>
            </a:br>
            <a:r>
              <a:rPr lang="en-US" sz="3400" dirty="0" smtClean="0">
                <a:latin typeface="Times New Roman" panose="02020603050405020304" pitchFamily="18" charset="0"/>
                <a:cs typeface="Times New Roman" panose="02020603050405020304" pitchFamily="18" charset="0"/>
              </a:rPr>
              <a:t>flow of currents </a:t>
            </a:r>
            <a:br>
              <a:rPr lang="en-US" sz="3400" dirty="0" smtClean="0">
                <a:latin typeface="Times New Roman" panose="02020603050405020304" pitchFamily="18" charset="0"/>
                <a:cs typeface="Times New Roman" panose="02020603050405020304" pitchFamily="18" charset="0"/>
              </a:rPr>
            </a:br>
            <a:r>
              <a:rPr lang="en-US" sz="3400" dirty="0" smtClean="0">
                <a:latin typeface="Times New Roman" panose="02020603050405020304" pitchFamily="18" charset="0"/>
                <a:cs typeface="Times New Roman" panose="02020603050405020304" pitchFamily="18" charset="0"/>
              </a:rPr>
              <a:t>in a liquid or gas</a:t>
            </a:r>
          </a:p>
          <a:p>
            <a:r>
              <a:rPr lang="en-US" sz="3400" dirty="0" smtClean="0">
                <a:latin typeface="Times New Roman" panose="02020603050405020304" pitchFamily="18" charset="0"/>
                <a:cs typeface="Times New Roman" panose="02020603050405020304" pitchFamily="18" charset="0"/>
              </a:rPr>
              <a:t>A current is created when the warmer </a:t>
            </a:r>
            <a:br>
              <a:rPr lang="en-US" sz="3400" dirty="0" smtClean="0">
                <a:latin typeface="Times New Roman" panose="02020603050405020304" pitchFamily="18" charset="0"/>
                <a:cs typeface="Times New Roman" panose="02020603050405020304" pitchFamily="18" charset="0"/>
              </a:rPr>
            </a:br>
            <a:r>
              <a:rPr lang="en-US" sz="3400" dirty="0" smtClean="0">
                <a:latin typeface="Times New Roman" panose="02020603050405020304" pitchFamily="18" charset="0"/>
                <a:cs typeface="Times New Roman" panose="02020603050405020304" pitchFamily="18" charset="0"/>
              </a:rPr>
              <a:t>(less dense) material rises forcing the </a:t>
            </a:r>
            <a:br>
              <a:rPr lang="en-US" sz="3400" dirty="0" smtClean="0">
                <a:latin typeface="Times New Roman" panose="02020603050405020304" pitchFamily="18" charset="0"/>
                <a:cs typeface="Times New Roman" panose="02020603050405020304" pitchFamily="18" charset="0"/>
              </a:rPr>
            </a:br>
            <a:r>
              <a:rPr lang="en-US" sz="3400" dirty="0" smtClean="0">
                <a:latin typeface="Times New Roman" panose="02020603050405020304" pitchFamily="18" charset="0"/>
                <a:cs typeface="Times New Roman" panose="02020603050405020304" pitchFamily="18" charset="0"/>
              </a:rPr>
              <a:t>cooler (more dense) material to sink.</a:t>
            </a:r>
          </a:p>
        </p:txBody>
      </p:sp>
      <p:pic>
        <p:nvPicPr>
          <p:cNvPr id="10242" name="Picture 2" descr="http://hendrix2.uoregon.edu/~imamura/102/images/convection-p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210003"/>
            <a:ext cx="3744416" cy="2674583"/>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474C6C8-EEC6-47C8-8D17-F852F06BC6BD}" type="slidenum">
              <a:rPr lang="es-ES" smtClean="0">
                <a:solidFill>
                  <a:srgbClr val="000000"/>
                </a:solidFill>
              </a:rPr>
              <a:pPr/>
              <a:t>12</a:t>
            </a:fld>
            <a:endParaRPr lang="es-ES">
              <a:solidFill>
                <a:srgbClr val="000000"/>
              </a:solidFill>
            </a:endParaRPr>
          </a:p>
        </p:txBody>
      </p:sp>
    </p:spTree>
    <p:extLst>
      <p:ext uri="{BB962C8B-B14F-4D97-AF65-F5344CB8AC3E}">
        <p14:creationId xmlns:p14="http://schemas.microsoft.com/office/powerpoint/2010/main" val="205720001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2" dur="1000"/>
                                        <p:tgtEl>
                                          <p:spTgt spid="3">
                                            <p:txEl>
                                              <p:pRg st="1" end="1"/>
                                            </p:txEl>
                                          </p:spTgt>
                                        </p:tgtEl>
                                      </p:cBhvr>
                                    </p:animEffect>
                                  </p:childTnLst>
                                </p:cTn>
                              </p:par>
                            </p:childTnLst>
                          </p:cTn>
                        </p:par>
                        <p:par>
                          <p:cTn id="23" fill="hold">
                            <p:stCondLst>
                              <p:cond delay="1000"/>
                            </p:stCondLst>
                            <p:childTnLst>
                              <p:par>
                                <p:cTn id="24" presetID="53" presetClass="entr" presetSubtype="16" fill="hold" nodeType="afterEffect">
                                  <p:stCondLst>
                                    <p:cond delay="3500"/>
                                  </p:stCondLst>
                                  <p:childTnLst>
                                    <p:set>
                                      <p:cBhvr>
                                        <p:cTn id="25" dur="1" fill="hold">
                                          <p:stCondLst>
                                            <p:cond delay="0"/>
                                          </p:stCondLst>
                                        </p:cTn>
                                        <p:tgtEl>
                                          <p:spTgt spid="10242"/>
                                        </p:tgtEl>
                                        <p:attrNameLst>
                                          <p:attrName>style.visibility</p:attrName>
                                        </p:attrNameLst>
                                      </p:cBhvr>
                                      <p:to>
                                        <p:strVal val="visible"/>
                                      </p:to>
                                    </p:set>
                                    <p:anim calcmode="lin" valueType="num">
                                      <p:cBhvr>
                                        <p:cTn id="26" dur="1000" fill="hold"/>
                                        <p:tgtEl>
                                          <p:spTgt spid="10242"/>
                                        </p:tgtEl>
                                        <p:attrNameLst>
                                          <p:attrName>ppt_w</p:attrName>
                                        </p:attrNameLst>
                                      </p:cBhvr>
                                      <p:tavLst>
                                        <p:tav tm="0">
                                          <p:val>
                                            <p:fltVal val="0"/>
                                          </p:val>
                                        </p:tav>
                                        <p:tav tm="100000">
                                          <p:val>
                                            <p:strVal val="#ppt_w"/>
                                          </p:val>
                                        </p:tav>
                                      </p:tavLst>
                                    </p:anim>
                                    <p:anim calcmode="lin" valueType="num">
                                      <p:cBhvr>
                                        <p:cTn id="27" dur="1000" fill="hold"/>
                                        <p:tgtEl>
                                          <p:spTgt spid="10242"/>
                                        </p:tgtEl>
                                        <p:attrNameLst>
                                          <p:attrName>ppt_h</p:attrName>
                                        </p:attrNameLst>
                                      </p:cBhvr>
                                      <p:tavLst>
                                        <p:tav tm="0">
                                          <p:val>
                                            <p:fltVal val="0"/>
                                          </p:val>
                                        </p:tav>
                                        <p:tav tm="100000">
                                          <p:val>
                                            <p:strVal val="#ppt_h"/>
                                          </p:val>
                                        </p:tav>
                                      </p:tavLst>
                                    </p:anim>
                                    <p:animEffect transition="in" filter="fade">
                                      <p:cBhvr>
                                        <p:cTn id="28" dur="1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6680" name="Picture 8" descr="http://staff.on.br/jlkm/astron2e/AT_MEDIA/CH07/CHAP07AT/AT07FG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850360"/>
            <a:ext cx="3831381" cy="4035179"/>
          </a:xfrm>
          <a:prstGeom prst="rect">
            <a:avLst/>
          </a:prstGeom>
          <a:noFill/>
          <a:extLst>
            <a:ext uri="{909E8E84-426E-40DD-AFC4-6F175D3DCCD1}">
              <a14:hiddenFill xmlns:a14="http://schemas.microsoft.com/office/drawing/2010/main">
                <a:solidFill>
                  <a:srgbClr val="FFFFFF"/>
                </a:solidFill>
              </a14:hiddenFill>
            </a:ext>
          </a:extLst>
        </p:spPr>
      </p:pic>
      <p:pic>
        <p:nvPicPr>
          <p:cNvPr id="156674" name="Picture 2" descr="http://www.propertiesofmatter.si.edu/images/L5/conv_cell_room_labeled.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640" y="3573016"/>
            <a:ext cx="3816424" cy="2270773"/>
          </a:xfrm>
          <a:prstGeom prst="rect">
            <a:avLst/>
          </a:prstGeom>
          <a:noFill/>
          <a:extLst>
            <a:ext uri="{909E8E84-426E-40DD-AFC4-6F175D3DCCD1}">
              <a14:hiddenFill xmlns:a14="http://schemas.microsoft.com/office/drawing/2010/main">
                <a:solidFill>
                  <a:srgbClr val="FFFFFF"/>
                </a:solidFill>
              </a14:hiddenFill>
            </a:ext>
          </a:extLst>
        </p:spPr>
      </p:pic>
      <p:pic>
        <p:nvPicPr>
          <p:cNvPr id="156683"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168" y="4926054"/>
            <a:ext cx="1714569" cy="1547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36306" y="116632"/>
            <a:ext cx="8856984" cy="507831"/>
          </a:xfrm>
          <a:prstGeom prst="rect">
            <a:avLst/>
          </a:prstGeom>
          <a:noFill/>
        </p:spPr>
        <p:txBody>
          <a:bodyPr wrap="square" rtlCol="0">
            <a:spAutoFit/>
          </a:bodyPr>
          <a:lstStyle/>
          <a:p>
            <a:pPr algn="ctr" defTabSz="914400" fontAlgn="base">
              <a:spcBef>
                <a:spcPct val="0"/>
              </a:spcBef>
              <a:spcAft>
                <a:spcPct val="0"/>
              </a:spcAft>
            </a:pPr>
            <a:r>
              <a:rPr lang="en-US" sz="2700" b="1" dirty="0" smtClean="0">
                <a:latin typeface="Bodoni Poster" pitchFamily="18" charset="0"/>
              </a:rPr>
              <a:t>Everyday Examples of Convection Currents</a:t>
            </a:r>
            <a:endParaRPr lang="en-US" sz="2700" b="1" dirty="0">
              <a:latin typeface="Bodoni Poster" pitchFamily="18" charset="0"/>
            </a:endParaRPr>
          </a:p>
        </p:txBody>
      </p:sp>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5478" y="908720"/>
            <a:ext cx="3642973" cy="2319638"/>
          </a:xfrm>
          <a:prstGeom prst="rect">
            <a:avLst/>
          </a:prstGeom>
          <a:ln>
            <a:solidFill>
              <a:schemeClr val="tx2"/>
            </a:solidFill>
          </a:ln>
        </p:spPr>
      </p:pic>
      <p:sp>
        <p:nvSpPr>
          <p:cNvPr id="4" name="Slide Number Placeholder 3"/>
          <p:cNvSpPr>
            <a:spLocks noGrp="1"/>
          </p:cNvSpPr>
          <p:nvPr>
            <p:ph type="sldNum" sz="quarter" idx="12"/>
          </p:nvPr>
        </p:nvSpPr>
        <p:spPr/>
        <p:txBody>
          <a:bodyPr/>
          <a:lstStyle/>
          <a:p>
            <a:fld id="{5D6C9CAF-A20C-41B8-806D-543DE5147E89}" type="slidenum">
              <a:rPr lang="es-ES" smtClean="0">
                <a:solidFill>
                  <a:srgbClr val="000000"/>
                </a:solidFill>
              </a:rPr>
              <a:pPr/>
              <a:t>13</a:t>
            </a:fld>
            <a:endParaRPr lang="es-ES">
              <a:solidFill>
                <a:srgbClr val="000000"/>
              </a:solidFill>
            </a:endParaRPr>
          </a:p>
        </p:txBody>
      </p:sp>
    </p:spTree>
    <p:extLst>
      <p:ext uri="{BB962C8B-B14F-4D97-AF65-F5344CB8AC3E}">
        <p14:creationId xmlns:p14="http://schemas.microsoft.com/office/powerpoint/2010/main" val="310540473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6674"/>
                                        </p:tgtEl>
                                        <p:attrNameLst>
                                          <p:attrName>style.visibility</p:attrName>
                                        </p:attrNameLst>
                                      </p:cBhvr>
                                      <p:to>
                                        <p:strVal val="visible"/>
                                      </p:to>
                                    </p:set>
                                    <p:animEffect transition="in" filter="fade">
                                      <p:cBhvr>
                                        <p:cTn id="21" dur="1000"/>
                                        <p:tgtEl>
                                          <p:spTgt spid="156674"/>
                                        </p:tgtEl>
                                      </p:cBhvr>
                                    </p:animEffect>
                                    <p:anim calcmode="lin" valueType="num">
                                      <p:cBhvr>
                                        <p:cTn id="22" dur="1000" fill="hold"/>
                                        <p:tgtEl>
                                          <p:spTgt spid="156674"/>
                                        </p:tgtEl>
                                        <p:attrNameLst>
                                          <p:attrName>ppt_x</p:attrName>
                                        </p:attrNameLst>
                                      </p:cBhvr>
                                      <p:tavLst>
                                        <p:tav tm="0">
                                          <p:val>
                                            <p:strVal val="#ppt_x"/>
                                          </p:val>
                                        </p:tav>
                                        <p:tav tm="100000">
                                          <p:val>
                                            <p:strVal val="#ppt_x"/>
                                          </p:val>
                                        </p:tav>
                                      </p:tavLst>
                                    </p:anim>
                                    <p:anim calcmode="lin" valueType="num">
                                      <p:cBhvr>
                                        <p:cTn id="23" dur="1000" fill="hold"/>
                                        <p:tgtEl>
                                          <p:spTgt spid="15667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6680"/>
                                        </p:tgtEl>
                                        <p:attrNameLst>
                                          <p:attrName>style.visibility</p:attrName>
                                        </p:attrNameLst>
                                      </p:cBhvr>
                                      <p:to>
                                        <p:strVal val="visible"/>
                                      </p:to>
                                    </p:set>
                                    <p:animEffect transition="in" filter="fade">
                                      <p:cBhvr>
                                        <p:cTn id="28" dur="1000"/>
                                        <p:tgtEl>
                                          <p:spTgt spid="156680"/>
                                        </p:tgtEl>
                                      </p:cBhvr>
                                    </p:animEffect>
                                    <p:anim calcmode="lin" valueType="num">
                                      <p:cBhvr>
                                        <p:cTn id="29" dur="1000" fill="hold"/>
                                        <p:tgtEl>
                                          <p:spTgt spid="156680"/>
                                        </p:tgtEl>
                                        <p:attrNameLst>
                                          <p:attrName>ppt_x</p:attrName>
                                        </p:attrNameLst>
                                      </p:cBhvr>
                                      <p:tavLst>
                                        <p:tav tm="0">
                                          <p:val>
                                            <p:strVal val="#ppt_x"/>
                                          </p:val>
                                        </p:tav>
                                        <p:tav tm="100000">
                                          <p:val>
                                            <p:strVal val="#ppt_x"/>
                                          </p:val>
                                        </p:tav>
                                      </p:tavLst>
                                    </p:anim>
                                    <p:anim calcmode="lin" valueType="num">
                                      <p:cBhvr>
                                        <p:cTn id="30" dur="1000" fill="hold"/>
                                        <p:tgtEl>
                                          <p:spTgt spid="15668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6683"/>
                                        </p:tgtEl>
                                        <p:attrNameLst>
                                          <p:attrName>style.visibility</p:attrName>
                                        </p:attrNameLst>
                                      </p:cBhvr>
                                      <p:to>
                                        <p:strVal val="visible"/>
                                      </p:to>
                                    </p:set>
                                    <p:animEffect transition="in" filter="fade">
                                      <p:cBhvr>
                                        <p:cTn id="35" dur="1000"/>
                                        <p:tgtEl>
                                          <p:spTgt spid="156683"/>
                                        </p:tgtEl>
                                      </p:cBhvr>
                                    </p:animEffect>
                                    <p:anim calcmode="lin" valueType="num">
                                      <p:cBhvr>
                                        <p:cTn id="36" dur="1000" fill="hold"/>
                                        <p:tgtEl>
                                          <p:spTgt spid="156683"/>
                                        </p:tgtEl>
                                        <p:attrNameLst>
                                          <p:attrName>ppt_x</p:attrName>
                                        </p:attrNameLst>
                                      </p:cBhvr>
                                      <p:tavLst>
                                        <p:tav tm="0">
                                          <p:val>
                                            <p:strVal val="#ppt_x"/>
                                          </p:val>
                                        </p:tav>
                                        <p:tav tm="100000">
                                          <p:val>
                                            <p:strVal val="#ppt_x"/>
                                          </p:val>
                                        </p:tav>
                                      </p:tavLst>
                                    </p:anim>
                                    <p:anim calcmode="lin" valueType="num">
                                      <p:cBhvr>
                                        <p:cTn id="37" dur="1000" fill="hold"/>
                                        <p:tgtEl>
                                          <p:spTgt spid="1566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5536" y="2348880"/>
            <a:ext cx="8229600" cy="2088232"/>
          </a:xfrm>
        </p:spPr>
        <p:txBody>
          <a:bodyPr/>
          <a:lstStyle/>
          <a:p>
            <a:pPr algn="ctr"/>
            <a:r>
              <a:rPr lang="en-US" sz="4400" dirty="0" smtClean="0"/>
              <a:t>Describe an example of convection that you have experienced recently at home, at school, or outside.</a:t>
            </a:r>
            <a:endParaRPr lang="en-US" sz="4400" dirty="0"/>
          </a:p>
        </p:txBody>
      </p:sp>
      <p:sp>
        <p:nvSpPr>
          <p:cNvPr id="6" name="Title 1"/>
          <p:cNvSpPr txBox="1">
            <a:spLocks/>
          </p:cNvSpPr>
          <p:nvPr/>
        </p:nvSpPr>
        <p:spPr>
          <a:xfrm>
            <a:off x="1763688" y="620688"/>
            <a:ext cx="6205940" cy="999113"/>
          </a:xfrm>
          <a:prstGeom prst="rect">
            <a:avLst/>
          </a:prstGeom>
        </p:spPr>
        <p:txBody>
          <a:bodyPr vert="horz" lIns="121899" tIns="60949" rIns="121899" bIns="60949" rtlCol="0" anchor="ctr">
            <a:noAutofit/>
          </a:bodyPr>
          <a:lstStyle>
            <a:lvl1pPr algn="l" defTabSz="1218987" rtl="0" eaLnBrk="1" latinLnBrk="0" hangingPunct="1">
              <a:spcBef>
                <a:spcPct val="0"/>
              </a:spcBef>
              <a:buNone/>
              <a:defRPr sz="3600" kern="1200">
                <a:solidFill>
                  <a:schemeClr val="bg1"/>
                </a:solidFill>
                <a:latin typeface="+mj-lt"/>
                <a:ea typeface="+mj-ea"/>
                <a:cs typeface="+mj-cs"/>
              </a:defRPr>
            </a:lvl1pPr>
          </a:lstStyle>
          <a:p>
            <a:pPr algn="ctr"/>
            <a:r>
              <a:rPr lang="en-US" sz="6600" u="sng" dirty="0" smtClean="0">
                <a:solidFill>
                  <a:schemeClr val="tx1"/>
                </a:solidFill>
                <a:latin typeface="Bodoni Poster" pitchFamily="18" charset="0"/>
              </a:rPr>
              <a:t>Convection</a:t>
            </a:r>
            <a:endParaRPr lang="en-US" sz="6600" u="sng" dirty="0">
              <a:solidFill>
                <a:schemeClr val="tx1"/>
              </a:solidFill>
              <a:latin typeface="Bodoni Poster" pitchFamily="18" charset="0"/>
            </a:endParaRPr>
          </a:p>
        </p:txBody>
      </p:sp>
      <p:sp>
        <p:nvSpPr>
          <p:cNvPr id="2" name="Slide Number Placeholder 1"/>
          <p:cNvSpPr>
            <a:spLocks noGrp="1"/>
          </p:cNvSpPr>
          <p:nvPr>
            <p:ph type="sldNum" sz="quarter" idx="12"/>
          </p:nvPr>
        </p:nvSpPr>
        <p:spPr/>
        <p:txBody>
          <a:bodyPr/>
          <a:lstStyle/>
          <a:p>
            <a:fld id="{2E273F06-2A1A-42B5-8BE0-5F5747A69A07}" type="slidenum">
              <a:rPr lang="es-ES" smtClean="0">
                <a:solidFill>
                  <a:srgbClr val="000000"/>
                </a:solidFill>
              </a:rPr>
              <a:pPr/>
              <a:t>14</a:t>
            </a:fld>
            <a:endParaRPr lang="es-ES">
              <a:solidFill>
                <a:srgbClr val="000000"/>
              </a:solidFill>
            </a:endParaRPr>
          </a:p>
        </p:txBody>
      </p:sp>
    </p:spTree>
    <p:extLst>
      <p:ext uri="{BB962C8B-B14F-4D97-AF65-F5344CB8AC3E}">
        <p14:creationId xmlns:p14="http://schemas.microsoft.com/office/powerpoint/2010/main" val="266025791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4752528" cy="999113"/>
          </a:xfrm>
        </p:spPr>
        <p:txBody>
          <a:bodyPr>
            <a:noAutofit/>
          </a:bodyPr>
          <a:lstStyle/>
          <a:p>
            <a:pPr algn="ctr"/>
            <a:r>
              <a:rPr lang="en-US" sz="6000" u="sng" dirty="0" smtClean="0">
                <a:latin typeface="Bodoni Poster" pitchFamily="18" charset="0"/>
              </a:rPr>
              <a:t>Radiation</a:t>
            </a:r>
            <a:endParaRPr lang="en-US" sz="6000" u="sng" dirty="0">
              <a:latin typeface="Bodoni Poster" pitchFamily="18" charset="0"/>
            </a:endParaRPr>
          </a:p>
        </p:txBody>
      </p:sp>
      <p:sp>
        <p:nvSpPr>
          <p:cNvPr id="3" name="Content Placeholder 2"/>
          <p:cNvSpPr>
            <a:spLocks noGrp="1"/>
          </p:cNvSpPr>
          <p:nvPr>
            <p:ph idx="1"/>
          </p:nvPr>
        </p:nvSpPr>
        <p:spPr>
          <a:xfrm>
            <a:off x="179512" y="1772816"/>
            <a:ext cx="8856984" cy="4608512"/>
          </a:xfrm>
        </p:spPr>
        <p:txBody>
          <a:bodyPr>
            <a:noAutofit/>
          </a:bodyPr>
          <a:lstStyle/>
          <a:p>
            <a:r>
              <a:rPr lang="en-US" sz="3600" dirty="0" smtClean="0">
                <a:latin typeface="Times New Roman" panose="02020603050405020304" pitchFamily="18" charset="0"/>
                <a:cs typeface="Times New Roman" panose="02020603050405020304" pitchFamily="18" charset="0"/>
              </a:rPr>
              <a:t>Radiation is heat </a:t>
            </a:r>
            <a:br>
              <a:rPr lang="en-US" sz="3600" dirty="0" smtClean="0">
                <a:latin typeface="Times New Roman" panose="02020603050405020304" pitchFamily="18" charset="0"/>
                <a:cs typeface="Times New Roman" panose="02020603050405020304" pitchFamily="18" charset="0"/>
              </a:rPr>
            </a:br>
            <a:r>
              <a:rPr lang="en-US" sz="3600" dirty="0" smtClean="0">
                <a:latin typeface="Times New Roman" panose="02020603050405020304" pitchFamily="18" charset="0"/>
                <a:cs typeface="Times New Roman" panose="02020603050405020304" pitchFamily="18" charset="0"/>
              </a:rPr>
              <a:t>transfer through space </a:t>
            </a:r>
            <a:br>
              <a:rPr lang="en-US" sz="3600" dirty="0" smtClean="0">
                <a:latin typeface="Times New Roman" panose="02020603050405020304" pitchFamily="18" charset="0"/>
                <a:cs typeface="Times New Roman" panose="02020603050405020304" pitchFamily="18" charset="0"/>
              </a:rPr>
            </a:br>
            <a:r>
              <a:rPr lang="en-US" sz="3600" dirty="0" smtClean="0">
                <a:latin typeface="Times New Roman" panose="02020603050405020304" pitchFamily="18" charset="0"/>
                <a:cs typeface="Times New Roman" panose="02020603050405020304" pitchFamily="18" charset="0"/>
              </a:rPr>
              <a:t>by electromagnetic waves</a:t>
            </a:r>
          </a:p>
          <a:p>
            <a:r>
              <a:rPr lang="en-US" sz="3600" dirty="0" smtClean="0">
                <a:latin typeface="Times New Roman" panose="02020603050405020304" pitchFamily="18" charset="0"/>
                <a:cs typeface="Times New Roman" panose="02020603050405020304" pitchFamily="18" charset="0"/>
              </a:rPr>
              <a:t>Unlike Conduction and Convection, </a:t>
            </a:r>
            <a:br>
              <a:rPr lang="en-US" sz="3600" dirty="0" smtClean="0">
                <a:latin typeface="Times New Roman" panose="02020603050405020304" pitchFamily="18" charset="0"/>
                <a:cs typeface="Times New Roman" panose="02020603050405020304" pitchFamily="18" charset="0"/>
              </a:rPr>
            </a:br>
            <a:r>
              <a:rPr lang="en-US" sz="3600" dirty="0" smtClean="0">
                <a:latin typeface="Times New Roman" panose="02020603050405020304" pitchFamily="18" charset="0"/>
                <a:cs typeface="Times New Roman" panose="02020603050405020304" pitchFamily="18" charset="0"/>
              </a:rPr>
              <a:t>Radiation can occur in empty space, </a:t>
            </a:r>
            <a:br>
              <a:rPr lang="en-US" sz="3600" dirty="0" smtClean="0">
                <a:latin typeface="Times New Roman" panose="02020603050405020304" pitchFamily="18" charset="0"/>
                <a:cs typeface="Times New Roman" panose="02020603050405020304" pitchFamily="18" charset="0"/>
              </a:rPr>
            </a:br>
            <a:r>
              <a:rPr lang="en-US" sz="3600" dirty="0" smtClean="0">
                <a:latin typeface="Times New Roman" panose="02020603050405020304" pitchFamily="18" charset="0"/>
                <a:cs typeface="Times New Roman" panose="02020603050405020304" pitchFamily="18" charset="0"/>
              </a:rPr>
              <a:t>as well as in solids, liquids, and gases.</a:t>
            </a:r>
          </a:p>
          <a:p>
            <a:r>
              <a:rPr lang="en-US" sz="3600" dirty="0" smtClean="0">
                <a:latin typeface="Times New Roman" panose="02020603050405020304" pitchFamily="18" charset="0"/>
                <a:cs typeface="Times New Roman" panose="02020603050405020304" pitchFamily="18" charset="0"/>
              </a:rPr>
              <a:t>Waves such as visible light, infrared, and ultraviolet light are examples of radiation</a:t>
            </a:r>
          </a:p>
        </p:txBody>
      </p:sp>
      <p:pic>
        <p:nvPicPr>
          <p:cNvPr id="13314" name="Picture 2" descr="http://www.armstronginternational.com/university/colleges/systems/basics/images/radiation.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32656"/>
            <a:ext cx="3264024" cy="244801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3474C6C8-EEC6-47C8-8D17-F852F06BC6BD}" type="slidenum">
              <a:rPr lang="es-ES" smtClean="0">
                <a:solidFill>
                  <a:srgbClr val="000000"/>
                </a:solidFill>
              </a:rPr>
              <a:pPr/>
              <a:t>15</a:t>
            </a:fld>
            <a:endParaRPr lang="es-ES">
              <a:solidFill>
                <a:srgbClr val="000000"/>
              </a:solidFill>
            </a:endParaRPr>
          </a:p>
        </p:txBody>
      </p:sp>
    </p:spTree>
    <p:extLst>
      <p:ext uri="{BB962C8B-B14F-4D97-AF65-F5344CB8AC3E}">
        <p14:creationId xmlns:p14="http://schemas.microsoft.com/office/powerpoint/2010/main" val="289627211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grpId="0" nodeType="afterEffect">
                                  <p:stCondLst>
                                    <p:cond delay="100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2" dur="1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9" dur="1000"/>
                                        <p:tgtEl>
                                          <p:spTgt spid="3">
                                            <p:txEl>
                                              <p:pRg st="2" end="2"/>
                                            </p:txEl>
                                          </p:spTgt>
                                        </p:tgtEl>
                                      </p:cBhvr>
                                    </p:animEffect>
                                  </p:childTnLst>
                                </p:cTn>
                              </p:par>
                            </p:childTnLst>
                          </p:cTn>
                        </p:par>
                        <p:par>
                          <p:cTn id="30" fill="hold">
                            <p:stCondLst>
                              <p:cond delay="1000"/>
                            </p:stCondLst>
                            <p:childTnLst>
                              <p:par>
                                <p:cTn id="31" presetID="53" presetClass="entr" presetSubtype="16" fill="hold" nodeType="afterEffect">
                                  <p:stCondLst>
                                    <p:cond delay="1500"/>
                                  </p:stCondLst>
                                  <p:childTnLst>
                                    <p:set>
                                      <p:cBhvr>
                                        <p:cTn id="32" dur="1" fill="hold">
                                          <p:stCondLst>
                                            <p:cond delay="0"/>
                                          </p:stCondLst>
                                        </p:cTn>
                                        <p:tgtEl>
                                          <p:spTgt spid="13314"/>
                                        </p:tgtEl>
                                        <p:attrNameLst>
                                          <p:attrName>style.visibility</p:attrName>
                                        </p:attrNameLst>
                                      </p:cBhvr>
                                      <p:to>
                                        <p:strVal val="visible"/>
                                      </p:to>
                                    </p:set>
                                    <p:anim calcmode="lin" valueType="num">
                                      <p:cBhvr>
                                        <p:cTn id="33" dur="1000" fill="hold"/>
                                        <p:tgtEl>
                                          <p:spTgt spid="13314"/>
                                        </p:tgtEl>
                                        <p:attrNameLst>
                                          <p:attrName>ppt_w</p:attrName>
                                        </p:attrNameLst>
                                      </p:cBhvr>
                                      <p:tavLst>
                                        <p:tav tm="0">
                                          <p:val>
                                            <p:fltVal val="0"/>
                                          </p:val>
                                        </p:tav>
                                        <p:tav tm="100000">
                                          <p:val>
                                            <p:strVal val="#ppt_w"/>
                                          </p:val>
                                        </p:tav>
                                      </p:tavLst>
                                    </p:anim>
                                    <p:anim calcmode="lin" valueType="num">
                                      <p:cBhvr>
                                        <p:cTn id="34" dur="1000" fill="hold"/>
                                        <p:tgtEl>
                                          <p:spTgt spid="13314"/>
                                        </p:tgtEl>
                                        <p:attrNameLst>
                                          <p:attrName>ppt_h</p:attrName>
                                        </p:attrNameLst>
                                      </p:cBhvr>
                                      <p:tavLst>
                                        <p:tav tm="0">
                                          <p:val>
                                            <p:fltVal val="0"/>
                                          </p:val>
                                        </p:tav>
                                        <p:tav tm="100000">
                                          <p:val>
                                            <p:strVal val="#ppt_h"/>
                                          </p:val>
                                        </p:tav>
                                      </p:tavLst>
                                    </p:anim>
                                    <p:animEffect transition="in" filter="fade">
                                      <p:cBhvr>
                                        <p:cTn id="35" dur="1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375" y="253144"/>
            <a:ext cx="8229600" cy="927105"/>
          </a:xfrm>
        </p:spPr>
        <p:txBody>
          <a:bodyPr/>
          <a:lstStyle/>
          <a:p>
            <a:pPr algn="ctr"/>
            <a:r>
              <a:rPr lang="en-US" sz="5400" u="sng" dirty="0" smtClean="0">
                <a:latin typeface="Bodoni Poster" pitchFamily="18" charset="0"/>
              </a:rPr>
              <a:t>Radiation</a:t>
            </a:r>
            <a:endParaRPr lang="en-US" sz="5400" u="sng" dirty="0">
              <a:latin typeface="Bodoni Poster" pitchFamily="18" charset="0"/>
            </a:endParaRPr>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556" y="4005064"/>
            <a:ext cx="3672408" cy="232767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132" y="1484784"/>
            <a:ext cx="3745832" cy="193604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5" name="Picture 5" descr="http://www.thenakedscientists.com/HTML/uploads/RTEmagicC_SpeedLight-microwave_reflection_01.gif.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016" y="4425814"/>
            <a:ext cx="3240360" cy="192261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 name="Picture 6" descr="http://www.thequalityequipment.com/catalog/images/Heat%20Lamp.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1340768"/>
            <a:ext cx="2514600" cy="28305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2E273F06-2A1A-42B5-8BE0-5F5747A69A07}" type="slidenum">
              <a:rPr lang="es-ES" smtClean="0">
                <a:solidFill>
                  <a:srgbClr val="000000"/>
                </a:solidFill>
              </a:rPr>
              <a:pPr/>
              <a:t>16</a:t>
            </a:fld>
            <a:endParaRPr lang="es-ES">
              <a:solidFill>
                <a:srgbClr val="000000"/>
              </a:solidFill>
            </a:endParaRPr>
          </a:p>
        </p:txBody>
      </p:sp>
    </p:spTree>
    <p:extLst>
      <p:ext uri="{BB962C8B-B14F-4D97-AF65-F5344CB8AC3E}">
        <p14:creationId xmlns:p14="http://schemas.microsoft.com/office/powerpoint/2010/main" val="278764837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500"/>
                            </p:stCondLst>
                            <p:childTnLst>
                              <p:par>
                                <p:cTn id="11" presetID="53" presetClass="entr" presetSubtype="16" fill="hold" nodeType="afterEffect">
                                  <p:stCondLst>
                                    <p:cond delay="1000"/>
                                  </p:stCondLst>
                                  <p:childTnLst>
                                    <p:set>
                                      <p:cBhvr>
                                        <p:cTn id="12" dur="1" fill="hold">
                                          <p:stCondLst>
                                            <p:cond delay="0"/>
                                          </p:stCondLst>
                                        </p:cTn>
                                        <p:tgtEl>
                                          <p:spTgt spid="15363"/>
                                        </p:tgtEl>
                                        <p:attrNameLst>
                                          <p:attrName>style.visibility</p:attrName>
                                        </p:attrNameLst>
                                      </p:cBhvr>
                                      <p:to>
                                        <p:strVal val="visible"/>
                                      </p:to>
                                    </p:set>
                                    <p:anim calcmode="lin" valueType="num">
                                      <p:cBhvr>
                                        <p:cTn id="13" dur="1000" fill="hold"/>
                                        <p:tgtEl>
                                          <p:spTgt spid="15363"/>
                                        </p:tgtEl>
                                        <p:attrNameLst>
                                          <p:attrName>ppt_w</p:attrName>
                                        </p:attrNameLst>
                                      </p:cBhvr>
                                      <p:tavLst>
                                        <p:tav tm="0">
                                          <p:val>
                                            <p:fltVal val="0"/>
                                          </p:val>
                                        </p:tav>
                                        <p:tav tm="100000">
                                          <p:val>
                                            <p:strVal val="#ppt_w"/>
                                          </p:val>
                                        </p:tav>
                                      </p:tavLst>
                                    </p:anim>
                                    <p:anim calcmode="lin" valueType="num">
                                      <p:cBhvr>
                                        <p:cTn id="14" dur="1000" fill="hold"/>
                                        <p:tgtEl>
                                          <p:spTgt spid="15363"/>
                                        </p:tgtEl>
                                        <p:attrNameLst>
                                          <p:attrName>ppt_h</p:attrName>
                                        </p:attrNameLst>
                                      </p:cBhvr>
                                      <p:tavLst>
                                        <p:tav tm="0">
                                          <p:val>
                                            <p:fltVal val="0"/>
                                          </p:val>
                                        </p:tav>
                                        <p:tav tm="100000">
                                          <p:val>
                                            <p:strVal val="#ppt_h"/>
                                          </p:val>
                                        </p:tav>
                                      </p:tavLst>
                                    </p:anim>
                                    <p:animEffect transition="in" filter="fade">
                                      <p:cBhvr>
                                        <p:cTn id="15" dur="1000"/>
                                        <p:tgtEl>
                                          <p:spTgt spid="15363"/>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5362"/>
                                        </p:tgtEl>
                                        <p:attrNameLst>
                                          <p:attrName>style.visibility</p:attrName>
                                        </p:attrNameLst>
                                      </p:cBhvr>
                                      <p:to>
                                        <p:strVal val="visible"/>
                                      </p:to>
                                    </p:set>
                                    <p:anim calcmode="lin" valueType="num">
                                      <p:cBhvr>
                                        <p:cTn id="20" dur="1000" fill="hold"/>
                                        <p:tgtEl>
                                          <p:spTgt spid="15362"/>
                                        </p:tgtEl>
                                        <p:attrNameLst>
                                          <p:attrName>ppt_w</p:attrName>
                                        </p:attrNameLst>
                                      </p:cBhvr>
                                      <p:tavLst>
                                        <p:tav tm="0">
                                          <p:val>
                                            <p:fltVal val="0"/>
                                          </p:val>
                                        </p:tav>
                                        <p:tav tm="100000">
                                          <p:val>
                                            <p:strVal val="#ppt_w"/>
                                          </p:val>
                                        </p:tav>
                                      </p:tavLst>
                                    </p:anim>
                                    <p:anim calcmode="lin" valueType="num">
                                      <p:cBhvr>
                                        <p:cTn id="21" dur="1000" fill="hold"/>
                                        <p:tgtEl>
                                          <p:spTgt spid="15362"/>
                                        </p:tgtEl>
                                        <p:attrNameLst>
                                          <p:attrName>ppt_h</p:attrName>
                                        </p:attrNameLst>
                                      </p:cBhvr>
                                      <p:tavLst>
                                        <p:tav tm="0">
                                          <p:val>
                                            <p:fltVal val="0"/>
                                          </p:val>
                                        </p:tav>
                                        <p:tav tm="100000">
                                          <p:val>
                                            <p:strVal val="#ppt_h"/>
                                          </p:val>
                                        </p:tav>
                                      </p:tavLst>
                                    </p:anim>
                                    <p:animEffect transition="in" filter="fade">
                                      <p:cBhvr>
                                        <p:cTn id="22" dur="1000"/>
                                        <p:tgtEl>
                                          <p:spTgt spid="15362"/>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fltVal val="0"/>
                                          </p:val>
                                        </p:tav>
                                        <p:tav tm="100000">
                                          <p:val>
                                            <p:strVal val="#ppt_w"/>
                                          </p:val>
                                        </p:tav>
                                      </p:tavLst>
                                    </p:anim>
                                    <p:anim calcmode="lin" valueType="num">
                                      <p:cBhvr>
                                        <p:cTn id="28" dur="1000" fill="hold"/>
                                        <p:tgtEl>
                                          <p:spTgt spid="6"/>
                                        </p:tgtEl>
                                        <p:attrNameLst>
                                          <p:attrName>ppt_h</p:attrName>
                                        </p:attrNameLst>
                                      </p:cBhvr>
                                      <p:tavLst>
                                        <p:tav tm="0">
                                          <p:val>
                                            <p:fltVal val="0"/>
                                          </p:val>
                                        </p:tav>
                                        <p:tav tm="100000">
                                          <p:val>
                                            <p:strVal val="#ppt_h"/>
                                          </p:val>
                                        </p:tav>
                                      </p:tavLst>
                                    </p:anim>
                                    <p:animEffect transition="in" filter="fade">
                                      <p:cBhvr>
                                        <p:cTn id="29" dur="10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15365"/>
                                        </p:tgtEl>
                                        <p:attrNameLst>
                                          <p:attrName>style.visibility</p:attrName>
                                        </p:attrNameLst>
                                      </p:cBhvr>
                                      <p:to>
                                        <p:strVal val="visible"/>
                                      </p:to>
                                    </p:set>
                                    <p:anim calcmode="lin" valueType="num">
                                      <p:cBhvr>
                                        <p:cTn id="34" dur="1000" fill="hold"/>
                                        <p:tgtEl>
                                          <p:spTgt spid="15365"/>
                                        </p:tgtEl>
                                        <p:attrNameLst>
                                          <p:attrName>ppt_w</p:attrName>
                                        </p:attrNameLst>
                                      </p:cBhvr>
                                      <p:tavLst>
                                        <p:tav tm="0">
                                          <p:val>
                                            <p:fltVal val="0"/>
                                          </p:val>
                                        </p:tav>
                                        <p:tav tm="100000">
                                          <p:val>
                                            <p:strVal val="#ppt_w"/>
                                          </p:val>
                                        </p:tav>
                                      </p:tavLst>
                                    </p:anim>
                                    <p:anim calcmode="lin" valueType="num">
                                      <p:cBhvr>
                                        <p:cTn id="35" dur="1000" fill="hold"/>
                                        <p:tgtEl>
                                          <p:spTgt spid="15365"/>
                                        </p:tgtEl>
                                        <p:attrNameLst>
                                          <p:attrName>ppt_h</p:attrName>
                                        </p:attrNameLst>
                                      </p:cBhvr>
                                      <p:tavLst>
                                        <p:tav tm="0">
                                          <p:val>
                                            <p:fltVal val="0"/>
                                          </p:val>
                                        </p:tav>
                                        <p:tav tm="100000">
                                          <p:val>
                                            <p:strVal val="#ppt_h"/>
                                          </p:val>
                                        </p:tav>
                                      </p:tavLst>
                                    </p:anim>
                                    <p:animEffect transition="in" filter="fade">
                                      <p:cBhvr>
                                        <p:cTn id="36" dur="10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13663"/>
            <a:ext cx="8712968" cy="1287145"/>
          </a:xfrm>
        </p:spPr>
        <p:txBody>
          <a:bodyPr/>
          <a:lstStyle/>
          <a:p>
            <a:pPr algn="ctr"/>
            <a:r>
              <a:rPr lang="en-US" sz="4200" dirty="0" smtClean="0">
                <a:latin typeface="Times New Roman" panose="02020603050405020304" pitchFamily="18" charset="0"/>
                <a:cs typeface="Times New Roman" panose="02020603050405020304" pitchFamily="18" charset="0"/>
              </a:rPr>
              <a:t>Look at the examples of Heat Transfer </a:t>
            </a:r>
            <a:br>
              <a:rPr lang="en-US" sz="4200" dirty="0" smtClean="0">
                <a:latin typeface="Times New Roman" panose="02020603050405020304" pitchFamily="18" charset="0"/>
                <a:cs typeface="Times New Roman" panose="02020603050405020304" pitchFamily="18" charset="0"/>
              </a:rPr>
            </a:br>
            <a:r>
              <a:rPr lang="en-US" sz="4200" dirty="0" smtClean="0">
                <a:latin typeface="Times New Roman" panose="02020603050405020304" pitchFamily="18" charset="0"/>
                <a:cs typeface="Times New Roman" panose="02020603050405020304" pitchFamily="18" charset="0"/>
              </a:rPr>
              <a:t>in the Image below</a:t>
            </a:r>
            <a:endParaRPr lang="en-US" sz="4200" dirty="0">
              <a:latin typeface="Times New Roman" panose="02020603050405020304" pitchFamily="18" charset="0"/>
              <a:cs typeface="Times New Roman" panose="02020603050405020304" pitchFamily="18" charset="0"/>
            </a:endParaRPr>
          </a:p>
        </p:txBody>
      </p:sp>
      <p:pic>
        <p:nvPicPr>
          <p:cNvPr id="4" name="Picture 3" descr="http://www.spectrose.com/wp-content/uploads/2012/12/heat-transfer-mod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276872"/>
            <a:ext cx="5832648" cy="4001197"/>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2E273F06-2A1A-42B5-8BE0-5F5747A69A07}" type="slidenum">
              <a:rPr lang="es-ES" smtClean="0">
                <a:solidFill>
                  <a:srgbClr val="000000"/>
                </a:solidFill>
              </a:rPr>
              <a:pPr/>
              <a:t>17</a:t>
            </a:fld>
            <a:endParaRPr lang="es-ES">
              <a:solidFill>
                <a:srgbClr val="000000"/>
              </a:solidFill>
            </a:endParaRPr>
          </a:p>
        </p:txBody>
      </p:sp>
    </p:spTree>
    <p:extLst>
      <p:ext uri="{BB962C8B-B14F-4D97-AF65-F5344CB8AC3E}">
        <p14:creationId xmlns:p14="http://schemas.microsoft.com/office/powerpoint/2010/main" val="162090199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13663"/>
            <a:ext cx="8712968" cy="1287145"/>
          </a:xfrm>
        </p:spPr>
        <p:txBody>
          <a:bodyPr/>
          <a:lstStyle/>
          <a:p>
            <a:pPr algn="ctr"/>
            <a:r>
              <a:rPr lang="en-US" sz="4200" dirty="0" smtClean="0"/>
              <a:t>Look at the examples of Heat Transfer </a:t>
            </a:r>
            <a:br>
              <a:rPr lang="en-US" sz="4200" dirty="0" smtClean="0"/>
            </a:br>
            <a:r>
              <a:rPr lang="en-US" sz="4200" dirty="0" smtClean="0"/>
              <a:t>in the Image below</a:t>
            </a:r>
            <a:endParaRPr lang="en-US" sz="4200" dirty="0"/>
          </a:p>
        </p:txBody>
      </p:sp>
      <p:pic>
        <p:nvPicPr>
          <p:cNvPr id="5" name="Picture 2" descr="http://beyondpenguins.ehe.osu.edu/files/2011/07/web_heat_transf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060848"/>
            <a:ext cx="5832648" cy="4374486"/>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2E273F06-2A1A-42B5-8BE0-5F5747A69A07}" type="slidenum">
              <a:rPr lang="es-ES" smtClean="0">
                <a:solidFill>
                  <a:srgbClr val="000000"/>
                </a:solidFill>
              </a:rPr>
              <a:pPr/>
              <a:t>18</a:t>
            </a:fld>
            <a:endParaRPr lang="es-ES">
              <a:solidFill>
                <a:srgbClr val="000000"/>
              </a:solidFill>
            </a:endParaRPr>
          </a:p>
        </p:txBody>
      </p:sp>
    </p:spTree>
    <p:extLst>
      <p:ext uri="{BB962C8B-B14F-4D97-AF65-F5344CB8AC3E}">
        <p14:creationId xmlns:p14="http://schemas.microsoft.com/office/powerpoint/2010/main" val="277513538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080" y="692696"/>
            <a:ext cx="8229600" cy="1584176"/>
          </a:xfrm>
        </p:spPr>
        <p:txBody>
          <a:bodyPr/>
          <a:lstStyle/>
          <a:p>
            <a:pPr algn="ctr"/>
            <a:r>
              <a:rPr lang="en-US" sz="3600" dirty="0" smtClean="0">
                <a:latin typeface="Times New Roman" panose="02020603050405020304" pitchFamily="18" charset="0"/>
                <a:cs typeface="Times New Roman" panose="02020603050405020304" pitchFamily="18" charset="0"/>
              </a:rPr>
              <a:t>Look at the three images below. Identify which is an example of conduction, convection, and radiation.</a:t>
            </a:r>
            <a:endParaRPr lang="en-US" sz="3600" dirty="0">
              <a:latin typeface="Times New Roman" panose="02020603050405020304" pitchFamily="18" charset="0"/>
              <a:cs typeface="Times New Roman" panose="02020603050405020304" pitchFamily="18" charset="0"/>
            </a:endParaRPr>
          </a:p>
        </p:txBody>
      </p:sp>
      <p:pic>
        <p:nvPicPr>
          <p:cNvPr id="3" name="Picture 2"/>
          <p:cNvPicPr/>
          <p:nvPr/>
        </p:nvPicPr>
        <p:blipFill>
          <a:blip r:embed="rId3">
            <a:extLst>
              <a:ext uri="{28A0092B-C50C-407E-A947-70E740481C1C}">
                <a14:useLocalDpi xmlns:a14="http://schemas.microsoft.com/office/drawing/2010/main" val="0"/>
              </a:ext>
            </a:extLst>
          </a:blip>
          <a:srcRect/>
          <a:stretch>
            <a:fillRect/>
          </a:stretch>
        </p:blipFill>
        <p:spPr bwMode="auto">
          <a:xfrm>
            <a:off x="593440" y="2708920"/>
            <a:ext cx="7920880" cy="2664296"/>
          </a:xfrm>
          <a:prstGeom prst="rect">
            <a:avLst/>
          </a:prstGeom>
          <a:noFill/>
          <a:ln>
            <a:solidFill>
              <a:srgbClr val="000000"/>
            </a:solidFill>
          </a:ln>
        </p:spPr>
      </p:pic>
      <p:sp>
        <p:nvSpPr>
          <p:cNvPr id="4" name="TextBox 3"/>
          <p:cNvSpPr txBox="1"/>
          <p:nvPr/>
        </p:nvSpPr>
        <p:spPr>
          <a:xfrm>
            <a:off x="1475656" y="5517232"/>
            <a:ext cx="936104" cy="923330"/>
          </a:xfrm>
          <a:prstGeom prst="rect">
            <a:avLst/>
          </a:prstGeom>
          <a:noFill/>
        </p:spPr>
        <p:txBody>
          <a:bodyPr wrap="square" rtlCol="0">
            <a:spAutoFit/>
          </a:bodyPr>
          <a:lstStyle/>
          <a:p>
            <a:pPr algn="ctr"/>
            <a:r>
              <a:rPr lang="en-US" sz="5400" b="1" dirty="0" smtClean="0">
                <a:solidFill>
                  <a:prstClr val="white"/>
                </a:solidFill>
              </a:rPr>
              <a:t>A.</a:t>
            </a:r>
            <a:endParaRPr lang="en-US" sz="5400" b="1" dirty="0">
              <a:solidFill>
                <a:prstClr val="white"/>
              </a:solidFill>
            </a:endParaRPr>
          </a:p>
        </p:txBody>
      </p:sp>
      <p:sp>
        <p:nvSpPr>
          <p:cNvPr id="5" name="TextBox 4"/>
          <p:cNvSpPr txBox="1"/>
          <p:nvPr/>
        </p:nvSpPr>
        <p:spPr>
          <a:xfrm>
            <a:off x="4085828" y="5503980"/>
            <a:ext cx="936104" cy="923330"/>
          </a:xfrm>
          <a:prstGeom prst="rect">
            <a:avLst/>
          </a:prstGeom>
          <a:noFill/>
        </p:spPr>
        <p:txBody>
          <a:bodyPr wrap="square" rtlCol="0">
            <a:spAutoFit/>
          </a:bodyPr>
          <a:lstStyle/>
          <a:p>
            <a:pPr algn="ctr"/>
            <a:r>
              <a:rPr lang="en-US" sz="5400" b="1" dirty="0">
                <a:solidFill>
                  <a:prstClr val="white"/>
                </a:solidFill>
              </a:rPr>
              <a:t>B</a:t>
            </a:r>
            <a:r>
              <a:rPr lang="en-US" sz="5400" b="1" dirty="0" smtClean="0">
                <a:solidFill>
                  <a:prstClr val="white"/>
                </a:solidFill>
              </a:rPr>
              <a:t>.</a:t>
            </a:r>
            <a:endParaRPr lang="en-US" sz="5400" b="1" dirty="0">
              <a:solidFill>
                <a:prstClr val="white"/>
              </a:solidFill>
            </a:endParaRPr>
          </a:p>
        </p:txBody>
      </p:sp>
      <p:sp>
        <p:nvSpPr>
          <p:cNvPr id="6" name="TextBox 5"/>
          <p:cNvSpPr txBox="1"/>
          <p:nvPr/>
        </p:nvSpPr>
        <p:spPr>
          <a:xfrm>
            <a:off x="6804248" y="5505265"/>
            <a:ext cx="936104" cy="923330"/>
          </a:xfrm>
          <a:prstGeom prst="rect">
            <a:avLst/>
          </a:prstGeom>
          <a:noFill/>
        </p:spPr>
        <p:txBody>
          <a:bodyPr wrap="square" rtlCol="0">
            <a:spAutoFit/>
          </a:bodyPr>
          <a:lstStyle/>
          <a:p>
            <a:pPr algn="ctr"/>
            <a:r>
              <a:rPr lang="en-US" sz="5400" b="1" dirty="0" smtClean="0">
                <a:solidFill>
                  <a:prstClr val="white"/>
                </a:solidFill>
              </a:rPr>
              <a:t>C.</a:t>
            </a:r>
            <a:endParaRPr lang="en-US" sz="5400" b="1" dirty="0">
              <a:solidFill>
                <a:prstClr val="white"/>
              </a:solidFill>
            </a:endParaRPr>
          </a:p>
        </p:txBody>
      </p:sp>
      <p:sp>
        <p:nvSpPr>
          <p:cNvPr id="7" name="Slide Number Placeholder 6"/>
          <p:cNvSpPr>
            <a:spLocks noGrp="1"/>
          </p:cNvSpPr>
          <p:nvPr>
            <p:ph type="sldNum" sz="quarter" idx="12"/>
          </p:nvPr>
        </p:nvSpPr>
        <p:spPr/>
        <p:txBody>
          <a:bodyPr/>
          <a:lstStyle/>
          <a:p>
            <a:fld id="{2E273F06-2A1A-42B5-8BE0-5F5747A69A07}" type="slidenum">
              <a:rPr lang="es-ES" smtClean="0">
                <a:solidFill>
                  <a:srgbClr val="000000"/>
                </a:solidFill>
              </a:rPr>
              <a:pPr/>
              <a:t>19</a:t>
            </a:fld>
            <a:endParaRPr lang="es-ES">
              <a:solidFill>
                <a:srgbClr val="000000"/>
              </a:solidFill>
            </a:endParaRPr>
          </a:p>
        </p:txBody>
      </p:sp>
    </p:spTree>
    <p:extLst>
      <p:ext uri="{BB962C8B-B14F-4D97-AF65-F5344CB8AC3E}">
        <p14:creationId xmlns:p14="http://schemas.microsoft.com/office/powerpoint/2010/main" val="265401422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080" y="692696"/>
            <a:ext cx="8229600" cy="1584176"/>
          </a:xfrm>
        </p:spPr>
        <p:txBody>
          <a:bodyPr/>
          <a:lstStyle/>
          <a:p>
            <a:pPr algn="ctr"/>
            <a:r>
              <a:rPr lang="en-US" sz="3600" dirty="0" smtClean="0">
                <a:latin typeface="Times New Roman" panose="02020603050405020304" pitchFamily="18" charset="0"/>
                <a:cs typeface="Times New Roman" panose="02020603050405020304" pitchFamily="18" charset="0"/>
              </a:rPr>
              <a:t>Look at the three images below. Identify which is an example of conduction, convection, and radiation.</a:t>
            </a:r>
            <a:endParaRPr lang="en-US" sz="3600" dirty="0">
              <a:latin typeface="Times New Roman" panose="02020603050405020304" pitchFamily="18" charset="0"/>
              <a:cs typeface="Times New Roman" panose="02020603050405020304" pitchFamily="18" charset="0"/>
            </a:endParaRPr>
          </a:p>
        </p:txBody>
      </p:sp>
      <p:pic>
        <p:nvPicPr>
          <p:cNvPr id="7" name="Picture 6" descr="http://www.drenergysaver.com/images/insulation/how-insulation-works.gif"/>
          <p:cNvPicPr/>
          <p:nvPr/>
        </p:nvPicPr>
        <p:blipFill>
          <a:blip r:embed="rId3">
            <a:extLst>
              <a:ext uri="{28A0092B-C50C-407E-A947-70E740481C1C}">
                <a14:useLocalDpi xmlns:a14="http://schemas.microsoft.com/office/drawing/2010/main" val="0"/>
              </a:ext>
            </a:extLst>
          </a:blip>
          <a:srcRect/>
          <a:stretch>
            <a:fillRect/>
          </a:stretch>
        </p:blipFill>
        <p:spPr bwMode="auto">
          <a:xfrm>
            <a:off x="683568" y="2564905"/>
            <a:ext cx="7704856" cy="3032944"/>
          </a:xfrm>
          <a:prstGeom prst="rect">
            <a:avLst/>
          </a:prstGeom>
          <a:noFill/>
          <a:ln>
            <a:solidFill>
              <a:srgbClr val="000000"/>
            </a:solidFill>
          </a:ln>
        </p:spPr>
      </p:pic>
      <p:sp>
        <p:nvSpPr>
          <p:cNvPr id="3" name="Slide Number Placeholder 2"/>
          <p:cNvSpPr>
            <a:spLocks noGrp="1"/>
          </p:cNvSpPr>
          <p:nvPr>
            <p:ph type="sldNum" sz="quarter" idx="12"/>
          </p:nvPr>
        </p:nvSpPr>
        <p:spPr/>
        <p:txBody>
          <a:bodyPr/>
          <a:lstStyle/>
          <a:p>
            <a:fld id="{2E273F06-2A1A-42B5-8BE0-5F5747A69A07}" type="slidenum">
              <a:rPr lang="es-ES" smtClean="0">
                <a:solidFill>
                  <a:srgbClr val="000000"/>
                </a:solidFill>
              </a:rPr>
              <a:pPr/>
              <a:t>20</a:t>
            </a:fld>
            <a:endParaRPr lang="es-ES">
              <a:solidFill>
                <a:srgbClr val="000000"/>
              </a:solidFill>
            </a:endParaRPr>
          </a:p>
        </p:txBody>
      </p:sp>
    </p:spTree>
    <p:extLst>
      <p:ext uri="{BB962C8B-B14F-4D97-AF65-F5344CB8AC3E}">
        <p14:creationId xmlns:p14="http://schemas.microsoft.com/office/powerpoint/2010/main" val="209661655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88640"/>
            <a:ext cx="8640960" cy="864096"/>
          </a:xfrm>
          <a:prstGeom prst="rect">
            <a:avLst/>
          </a:prstGeom>
        </p:spPr>
        <p:txBody>
          <a:bodyPr vert="horz" lIns="121899" tIns="60949" rIns="121899" bIns="60949" rtlCol="0" anchor="ctr">
            <a:noAutofit/>
          </a:bodyPr>
          <a:lstStyle>
            <a:lvl1pPr algn="l" defTabSz="1218987" rtl="0" eaLnBrk="1" latinLnBrk="0" hangingPunct="1">
              <a:spcBef>
                <a:spcPct val="0"/>
              </a:spcBef>
              <a:buNone/>
              <a:defRPr sz="3600" kern="1200">
                <a:solidFill>
                  <a:schemeClr val="bg1"/>
                </a:solidFill>
                <a:latin typeface="+mj-lt"/>
                <a:ea typeface="+mj-ea"/>
                <a:cs typeface="+mj-cs"/>
              </a:defRPr>
            </a:lvl1pPr>
          </a:lstStyle>
          <a:p>
            <a:pPr algn="ctr"/>
            <a:r>
              <a:rPr lang="en-US" sz="4800" u="sng" dirty="0" smtClean="0">
                <a:solidFill>
                  <a:schemeClr val="tx1"/>
                </a:solidFill>
                <a:latin typeface="Times New Roman" panose="02020603050405020304" pitchFamily="18" charset="0"/>
                <a:cs typeface="Times New Roman" panose="02020603050405020304" pitchFamily="18" charset="0"/>
              </a:rPr>
              <a:t>Heat Transfer Summarizer</a:t>
            </a:r>
            <a:endParaRPr lang="en-US" sz="4800" u="sng" dirty="0">
              <a:solidFill>
                <a:schemeClr val="tx1"/>
              </a:solidFill>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556792"/>
            <a:ext cx="7629996" cy="460746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2E273F06-2A1A-42B5-8BE0-5F5747A69A07}" type="slidenum">
              <a:rPr lang="es-ES" smtClean="0">
                <a:solidFill>
                  <a:srgbClr val="000000"/>
                </a:solidFill>
              </a:rPr>
              <a:pPr/>
              <a:t>21</a:t>
            </a:fld>
            <a:endParaRPr lang="es-ES">
              <a:solidFill>
                <a:srgbClr val="000000"/>
              </a:solidFill>
            </a:endParaRPr>
          </a:p>
        </p:txBody>
      </p:sp>
    </p:spTree>
    <p:extLst>
      <p:ext uri="{BB962C8B-B14F-4D97-AF65-F5344CB8AC3E}">
        <p14:creationId xmlns:p14="http://schemas.microsoft.com/office/powerpoint/2010/main" val="257684651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512" y="332656"/>
            <a:ext cx="8640960" cy="648072"/>
          </a:xfrm>
          <a:prstGeom prst="rect">
            <a:avLst/>
          </a:prstGeom>
        </p:spPr>
        <p:txBody>
          <a:bodyPr vert="horz" lIns="121899" tIns="60949" rIns="121899" bIns="60949" rtlCol="0" anchor="ctr">
            <a:noAutofit/>
          </a:bodyPr>
          <a:lstStyle>
            <a:lvl1pPr algn="l" defTabSz="1218987" rtl="0" eaLnBrk="1" latinLnBrk="0" hangingPunct="1">
              <a:spcBef>
                <a:spcPct val="0"/>
              </a:spcBef>
              <a:buNone/>
              <a:defRPr sz="3600" kern="1200">
                <a:solidFill>
                  <a:schemeClr val="bg1"/>
                </a:solidFill>
                <a:latin typeface="+mj-lt"/>
                <a:ea typeface="+mj-ea"/>
                <a:cs typeface="+mj-cs"/>
              </a:defRPr>
            </a:lvl1pPr>
          </a:lstStyle>
          <a:p>
            <a:endParaRPr lang="en-US" dirty="0">
              <a:solidFill>
                <a:schemeClr val="tx1"/>
              </a:solidFill>
              <a:latin typeface="Times New Roman" panose="02020603050405020304" pitchFamily="18" charset="0"/>
              <a:cs typeface="Times New Roman" panose="02020603050405020304" pitchFamily="18"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660654922"/>
              </p:ext>
            </p:extLst>
          </p:nvPr>
        </p:nvGraphicFramePr>
        <p:xfrm>
          <a:off x="0" y="0"/>
          <a:ext cx="9144000" cy="6889530"/>
        </p:xfrm>
        <a:graphic>
          <a:graphicData uri="http://schemas.openxmlformats.org/presentationml/2006/ole">
            <mc:AlternateContent xmlns:mc="http://schemas.openxmlformats.org/markup-compatibility/2006">
              <mc:Choice xmlns:v="urn:schemas-microsoft-com:vml" Requires="v">
                <p:oleObj spid="_x0000_s3122" name="Acrobat Document" r:id="rId4" imgW="3886132" imgH="5029200" progId="AcroExch.Document.11">
                  <p:embed/>
                </p:oleObj>
              </mc:Choice>
              <mc:Fallback>
                <p:oleObj name="Acrobat Document" r:id="rId4" imgW="3886132" imgH="5029200" progId="AcroExch.Document.11">
                  <p:embed/>
                  <p:pic>
                    <p:nvPicPr>
                      <p:cNvPr id="0" name=""/>
                      <p:cNvPicPr/>
                      <p:nvPr/>
                    </p:nvPicPr>
                    <p:blipFill>
                      <a:blip r:embed="rId5"/>
                      <a:stretch>
                        <a:fillRect/>
                      </a:stretch>
                    </p:blipFill>
                    <p:spPr>
                      <a:xfrm>
                        <a:off x="0" y="0"/>
                        <a:ext cx="9144000" cy="6889530"/>
                      </a:xfrm>
                      <a:prstGeom prst="rect">
                        <a:avLst/>
                      </a:prstGeom>
                    </p:spPr>
                  </p:pic>
                </p:oleObj>
              </mc:Fallback>
            </mc:AlternateContent>
          </a:graphicData>
        </a:graphic>
      </p:graphicFrame>
      <p:sp>
        <p:nvSpPr>
          <p:cNvPr id="5" name="Slide Number Placeholder 4"/>
          <p:cNvSpPr>
            <a:spLocks noGrp="1"/>
          </p:cNvSpPr>
          <p:nvPr>
            <p:ph type="sldNum" sz="quarter" idx="12"/>
          </p:nvPr>
        </p:nvSpPr>
        <p:spPr/>
        <p:txBody>
          <a:bodyPr/>
          <a:lstStyle/>
          <a:p>
            <a:fld id="{5D6C9CAF-A20C-41B8-806D-543DE5147E89}" type="slidenum">
              <a:rPr lang="es-ES" smtClean="0">
                <a:solidFill>
                  <a:srgbClr val="000000"/>
                </a:solidFill>
              </a:rPr>
              <a:pPr/>
              <a:t>22</a:t>
            </a:fld>
            <a:endParaRPr lang="es-ES">
              <a:solidFill>
                <a:srgbClr val="000000"/>
              </a:solidFill>
            </a:endParaRPr>
          </a:p>
        </p:txBody>
      </p:sp>
    </p:spTree>
    <p:extLst>
      <p:ext uri="{BB962C8B-B14F-4D97-AF65-F5344CB8AC3E}">
        <p14:creationId xmlns:p14="http://schemas.microsoft.com/office/powerpoint/2010/main" val="284694920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1815591530"/>
              </p:ext>
            </p:extLst>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4100" name="Acrobat Document" r:id="rId3" imgW="3886132" imgH="5029200" progId="AcroExch.Document.11">
                  <p:embed/>
                </p:oleObj>
              </mc:Choice>
              <mc:Fallback>
                <p:oleObj name="Acrobat Document" r:id="rId3" imgW="3886132" imgH="5029200" progId="AcroExch.Document.11">
                  <p:embed/>
                  <p:pic>
                    <p:nvPicPr>
                      <p:cNvPr id="0" name=""/>
                      <p:cNvPicPr/>
                      <p:nvPr/>
                    </p:nvPicPr>
                    <p:blipFill>
                      <a:blip r:embed="rId4"/>
                      <a:stretch>
                        <a:fillRect/>
                      </a:stretch>
                    </p:blipFill>
                    <p:spPr>
                      <a:xfrm>
                        <a:off x="0" y="0"/>
                        <a:ext cx="9144000" cy="6858000"/>
                      </a:xfrm>
                      <a:prstGeom prst="rect">
                        <a:avLst/>
                      </a:prstGeom>
                    </p:spPr>
                  </p:pic>
                </p:oleObj>
              </mc:Fallback>
            </mc:AlternateContent>
          </a:graphicData>
        </a:graphic>
      </p:graphicFrame>
      <p:sp>
        <p:nvSpPr>
          <p:cNvPr id="3" name="Slide Number Placeholder 2"/>
          <p:cNvSpPr>
            <a:spLocks noGrp="1"/>
          </p:cNvSpPr>
          <p:nvPr>
            <p:ph type="sldNum" sz="quarter" idx="12"/>
          </p:nvPr>
        </p:nvSpPr>
        <p:spPr/>
        <p:txBody>
          <a:bodyPr/>
          <a:lstStyle/>
          <a:p>
            <a:fld id="{5D6C9CAF-A20C-41B8-806D-543DE5147E89}" type="slidenum">
              <a:rPr lang="es-ES" smtClean="0">
                <a:solidFill>
                  <a:srgbClr val="000000"/>
                </a:solidFill>
              </a:rPr>
              <a:pPr/>
              <a:t>23</a:t>
            </a:fld>
            <a:endParaRPr lang="es-ES">
              <a:solidFill>
                <a:srgbClr val="000000"/>
              </a:solidFill>
            </a:endParaRPr>
          </a:p>
        </p:txBody>
      </p:sp>
    </p:spTree>
    <p:extLst>
      <p:ext uri="{BB962C8B-B14F-4D97-AF65-F5344CB8AC3E}">
        <p14:creationId xmlns:p14="http://schemas.microsoft.com/office/powerpoint/2010/main" val="266331055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495148"/>
            <a:ext cx="8204448" cy="1224136"/>
          </a:xfrm>
        </p:spPr>
        <p:txBody>
          <a:bodyPr>
            <a:noAutofit/>
          </a:bodyPr>
          <a:lstStyle/>
          <a:p>
            <a:pPr algn="ctr"/>
            <a:r>
              <a:rPr lang="en-GB" sz="8000" b="1" dirty="0" smtClean="0">
                <a:latin typeface="Times New Roman" panose="02020603050405020304" pitchFamily="18" charset="0"/>
                <a:cs typeface="Times New Roman" panose="02020603050405020304" pitchFamily="18" charset="0"/>
              </a:rPr>
              <a:t>THANK YOU VERY MUCH</a:t>
            </a:r>
            <a:endParaRPr lang="en-GB" sz="80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57B15F24-80B4-4896-9120-E4BB21D381B2}" type="slidenum">
              <a:rPr lang="en-GB" smtClean="0"/>
              <a:pPr/>
              <a:t>24</a:t>
            </a:fld>
            <a:endParaRPr lang="en-GB"/>
          </a:p>
        </p:txBody>
      </p:sp>
      <p:pic>
        <p:nvPicPr>
          <p:cNvPr id="21" name="Picture 20" descr="facebook_dark.png">
            <a:hlinkClick r:id="rId3"/>
          </p:cNvPr>
          <p:cNvPicPr>
            <a:picLocks noChangeAspect="1"/>
          </p:cNvPicPr>
          <p:nvPr/>
        </p:nvPicPr>
        <p:blipFill>
          <a:blip r:embed="rId4" cstate="print"/>
          <a:stretch>
            <a:fillRect/>
          </a:stretch>
        </p:blipFill>
        <p:spPr>
          <a:xfrm>
            <a:off x="6859488" y="6076528"/>
            <a:ext cx="376808" cy="376808"/>
          </a:xfrm>
          <a:prstGeom prst="rect">
            <a:avLst/>
          </a:prstGeom>
        </p:spPr>
      </p:pic>
      <p:pic>
        <p:nvPicPr>
          <p:cNvPr id="22" name="Picture 21" descr="google_dark.png">
            <a:hlinkClick r:id="rId5"/>
          </p:cNvPr>
          <p:cNvPicPr>
            <a:picLocks noChangeAspect="1"/>
          </p:cNvPicPr>
          <p:nvPr/>
        </p:nvPicPr>
        <p:blipFill>
          <a:blip r:embed="rId6" cstate="print"/>
          <a:stretch>
            <a:fillRect/>
          </a:stretch>
        </p:blipFill>
        <p:spPr>
          <a:xfrm>
            <a:off x="8155632" y="6076528"/>
            <a:ext cx="376808" cy="376808"/>
          </a:xfrm>
          <a:prstGeom prst="rect">
            <a:avLst/>
          </a:prstGeom>
        </p:spPr>
      </p:pic>
      <p:pic>
        <p:nvPicPr>
          <p:cNvPr id="23" name="Picture 22" descr="in_dark.png">
            <a:hlinkClick r:id="rId7"/>
          </p:cNvPr>
          <p:cNvPicPr>
            <a:picLocks noChangeAspect="1"/>
          </p:cNvPicPr>
          <p:nvPr/>
        </p:nvPicPr>
        <p:blipFill>
          <a:blip r:embed="rId8" cstate="print"/>
          <a:stretch>
            <a:fillRect/>
          </a:stretch>
        </p:blipFill>
        <p:spPr>
          <a:xfrm>
            <a:off x="7723584" y="6076528"/>
            <a:ext cx="376808" cy="376808"/>
          </a:xfrm>
          <a:prstGeom prst="rect">
            <a:avLst/>
          </a:prstGeom>
        </p:spPr>
      </p:pic>
      <p:pic>
        <p:nvPicPr>
          <p:cNvPr id="24" name="Picture 23" descr="twitter02_dark.png">
            <a:hlinkClick r:id="rId9"/>
          </p:cNvPr>
          <p:cNvPicPr>
            <a:picLocks noChangeAspect="1"/>
          </p:cNvPicPr>
          <p:nvPr/>
        </p:nvPicPr>
        <p:blipFill>
          <a:blip r:embed="rId10" cstate="print"/>
          <a:stretch>
            <a:fillRect/>
          </a:stretch>
        </p:blipFill>
        <p:spPr>
          <a:xfrm>
            <a:off x="7291536" y="6076528"/>
            <a:ext cx="376808" cy="376808"/>
          </a:xfrm>
          <a:prstGeom prst="rect">
            <a:avLst/>
          </a:prstGeom>
        </p:spPr>
      </p:pic>
    </p:spTree>
    <p:extLst>
      <p:ext uri="{BB962C8B-B14F-4D97-AF65-F5344CB8AC3E}">
        <p14:creationId xmlns:p14="http://schemas.microsoft.com/office/powerpoint/2010/main" val="219682276"/>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925</Words>
  <Application>Microsoft Office PowerPoint</Application>
  <PresentationFormat>On-screen Show (4:3)</PresentationFormat>
  <Paragraphs>113</Paragraphs>
  <Slides>24</Slides>
  <Notes>23</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1" baseType="lpstr">
      <vt:lpstr>Arial</vt:lpstr>
      <vt:lpstr>Bodoni Poster</vt:lpstr>
      <vt:lpstr>Calibri</vt:lpstr>
      <vt:lpstr>Calibri Light</vt:lpstr>
      <vt:lpstr>Times New Roman</vt:lpstr>
      <vt:lpstr>Office Theme</vt:lpstr>
      <vt:lpstr>Acrobat Document</vt:lpstr>
      <vt:lpstr>PowerPoint Presentation</vt:lpstr>
      <vt:lpstr>PowerPoint Presentation</vt:lpstr>
      <vt:lpstr>What will happen to the coffee as it continues to sit?</vt:lpstr>
      <vt:lpstr>Heat Transfer can occur in three ways:</vt:lpstr>
      <vt:lpstr>Conduction</vt:lpstr>
      <vt:lpstr>Conduction</vt:lpstr>
      <vt:lpstr>Explain the movement of thermal energy in the picture below.</vt:lpstr>
      <vt:lpstr>Faster moving molecules in your warm hand bump against the slower moving molecules in the ice. Thermal energy moves from your warmer hand to the colder ice. The slow moving molecules in the ice move faster.</vt:lpstr>
      <vt:lpstr>How is this an example of Conduction?</vt:lpstr>
      <vt:lpstr>Conductors and Insulators</vt:lpstr>
      <vt:lpstr>PowerPoint Presentation</vt:lpstr>
      <vt:lpstr>Convection</vt:lpstr>
      <vt:lpstr>PowerPoint Presentation</vt:lpstr>
      <vt:lpstr>Describe an example of convection that you have experienced recently at home, at school, or outside.</vt:lpstr>
      <vt:lpstr>Radiation</vt:lpstr>
      <vt:lpstr>Radiation</vt:lpstr>
      <vt:lpstr>Look at the examples of Heat Transfer  in the Image below</vt:lpstr>
      <vt:lpstr>Look at the examples of Heat Transfer  in the Image below</vt:lpstr>
      <vt:lpstr>Look at the three images below. Identify which is an example of conduction, convection, and radiation.</vt:lpstr>
      <vt:lpstr>Look at the three images below. Identify which is an example of conduction, convection, and radiation.</vt:lpstr>
      <vt:lpstr>PowerPoint Presentation</vt:lpstr>
      <vt:lpstr>PowerPoint Presentation</vt:lpstr>
      <vt:lpstr>PowerPoint Presentation</vt:lpstr>
      <vt:lpstr>THANK YOU VERY MUCH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2014-02-21T02:04:43Z</dcterms:created>
  <dcterms:modified xsi:type="dcterms:W3CDTF">2018-03-11T08:25:36Z</dcterms:modified>
</cp:coreProperties>
</file>